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7" r:id="rId3"/>
    <p:sldId id="263" r:id="rId4"/>
    <p:sldId id="265" r:id="rId5"/>
    <p:sldId id="266" r:id="rId6"/>
    <p:sldId id="267" r:id="rId7"/>
    <p:sldId id="264" r:id="rId8"/>
    <p:sldId id="258" r:id="rId9"/>
    <p:sldId id="268" r:id="rId10"/>
    <p:sldId id="269" r:id="rId11"/>
    <p:sldId id="270" r:id="rId12"/>
    <p:sldId id="272" r:id="rId13"/>
    <p:sldId id="273" r:id="rId14"/>
    <p:sldId id="274" r:id="rId15"/>
    <p:sldId id="275" r:id="rId16"/>
    <p:sldId id="276" r:id="rId17"/>
    <p:sldId id="271" r:id="rId18"/>
    <p:sldId id="277" r:id="rId19"/>
    <p:sldId id="278" r:id="rId20"/>
    <p:sldId id="279" r:id="rId21"/>
    <p:sldId id="280" r:id="rId22"/>
    <p:sldId id="281" r:id="rId23"/>
    <p:sldId id="282" r:id="rId24"/>
    <p:sldId id="283" r:id="rId25"/>
    <p:sldId id="284" r:id="rId26"/>
    <p:sldId id="286" r:id="rId27"/>
    <p:sldId id="287" r:id="rId28"/>
    <p:sldId id="288" r:id="rId29"/>
    <p:sldId id="285"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6" d="100"/>
          <a:sy n="76" d="100"/>
        </p:scale>
        <p:origin x="54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image" Target="../media/image6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image" Target="../media/image7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01F2B45-A959-438D-9AD1-A17853AE2A53}" type="datetimeFigureOut">
              <a:rPr lang="en-IN" smtClean="0"/>
              <a:t>12-07-2023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D4DD4F-8193-4E8B-B130-62BE8D58BAAA}" type="slidenum">
              <a:rPr lang="en-IN" smtClean="0"/>
              <a:t>‹#›</a:t>
            </a:fld>
            <a:endParaRPr lang="en-IN"/>
          </a:p>
        </p:txBody>
      </p:sp>
    </p:spTree>
    <p:extLst>
      <p:ext uri="{BB962C8B-B14F-4D97-AF65-F5344CB8AC3E}">
        <p14:creationId xmlns:p14="http://schemas.microsoft.com/office/powerpoint/2010/main" val="2398633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01F2B45-A959-438D-9AD1-A17853AE2A53}" type="datetimeFigureOut">
              <a:rPr lang="en-IN" smtClean="0"/>
              <a:t>12-07-2023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D4DD4F-8193-4E8B-B130-62BE8D58BAAA}" type="slidenum">
              <a:rPr lang="en-IN" smtClean="0"/>
              <a:t>‹#›</a:t>
            </a:fld>
            <a:endParaRPr lang="en-IN"/>
          </a:p>
        </p:txBody>
      </p:sp>
    </p:spTree>
    <p:extLst>
      <p:ext uri="{BB962C8B-B14F-4D97-AF65-F5344CB8AC3E}">
        <p14:creationId xmlns:p14="http://schemas.microsoft.com/office/powerpoint/2010/main" val="2353356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01F2B45-A959-438D-9AD1-A17853AE2A53}" type="datetimeFigureOut">
              <a:rPr lang="en-IN" smtClean="0"/>
              <a:t>12-07-2023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D4DD4F-8193-4E8B-B130-62BE8D58BAAA}" type="slidenum">
              <a:rPr lang="en-IN" smtClean="0"/>
              <a:t>‹#›</a:t>
            </a:fld>
            <a:endParaRPr lang="en-IN"/>
          </a:p>
        </p:txBody>
      </p:sp>
    </p:spTree>
    <p:extLst>
      <p:ext uri="{BB962C8B-B14F-4D97-AF65-F5344CB8AC3E}">
        <p14:creationId xmlns:p14="http://schemas.microsoft.com/office/powerpoint/2010/main" val="409937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01F2B45-A959-438D-9AD1-A17853AE2A53}" type="datetimeFigureOut">
              <a:rPr lang="en-IN" smtClean="0"/>
              <a:t>12-07-2023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D4DD4F-8193-4E8B-B130-62BE8D58BAAA}" type="slidenum">
              <a:rPr lang="en-IN" smtClean="0"/>
              <a:t>‹#›</a:t>
            </a:fld>
            <a:endParaRPr lang="en-IN"/>
          </a:p>
        </p:txBody>
      </p:sp>
    </p:spTree>
    <p:extLst>
      <p:ext uri="{BB962C8B-B14F-4D97-AF65-F5344CB8AC3E}">
        <p14:creationId xmlns:p14="http://schemas.microsoft.com/office/powerpoint/2010/main" val="1287017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1F2B45-A959-438D-9AD1-A17853AE2A53}" type="datetimeFigureOut">
              <a:rPr lang="en-IN" smtClean="0"/>
              <a:t>12-07-2023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D4DD4F-8193-4E8B-B130-62BE8D58BAAA}" type="slidenum">
              <a:rPr lang="en-IN" smtClean="0"/>
              <a:t>‹#›</a:t>
            </a:fld>
            <a:endParaRPr lang="en-IN"/>
          </a:p>
        </p:txBody>
      </p:sp>
    </p:spTree>
    <p:extLst>
      <p:ext uri="{BB962C8B-B14F-4D97-AF65-F5344CB8AC3E}">
        <p14:creationId xmlns:p14="http://schemas.microsoft.com/office/powerpoint/2010/main" val="3768229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01F2B45-A959-438D-9AD1-A17853AE2A53}" type="datetimeFigureOut">
              <a:rPr lang="en-IN" smtClean="0"/>
              <a:t>12-07-2023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D4DD4F-8193-4E8B-B130-62BE8D58BAAA}" type="slidenum">
              <a:rPr lang="en-IN" smtClean="0"/>
              <a:t>‹#›</a:t>
            </a:fld>
            <a:endParaRPr lang="en-IN"/>
          </a:p>
        </p:txBody>
      </p:sp>
    </p:spTree>
    <p:extLst>
      <p:ext uri="{BB962C8B-B14F-4D97-AF65-F5344CB8AC3E}">
        <p14:creationId xmlns:p14="http://schemas.microsoft.com/office/powerpoint/2010/main" val="2932830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01F2B45-A959-438D-9AD1-A17853AE2A53}" type="datetimeFigureOut">
              <a:rPr lang="en-IN" smtClean="0"/>
              <a:t>12-07-2023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AD4DD4F-8193-4E8B-B130-62BE8D58BAAA}" type="slidenum">
              <a:rPr lang="en-IN" smtClean="0"/>
              <a:t>‹#›</a:t>
            </a:fld>
            <a:endParaRPr lang="en-IN"/>
          </a:p>
        </p:txBody>
      </p:sp>
    </p:spTree>
    <p:extLst>
      <p:ext uri="{BB962C8B-B14F-4D97-AF65-F5344CB8AC3E}">
        <p14:creationId xmlns:p14="http://schemas.microsoft.com/office/powerpoint/2010/main" val="1969593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01F2B45-A959-438D-9AD1-A17853AE2A53}" type="datetimeFigureOut">
              <a:rPr lang="en-IN" smtClean="0"/>
              <a:t>12-07-2023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D4DD4F-8193-4E8B-B130-62BE8D58BAAA}" type="slidenum">
              <a:rPr lang="en-IN" smtClean="0"/>
              <a:t>‹#›</a:t>
            </a:fld>
            <a:endParaRPr lang="en-IN"/>
          </a:p>
        </p:txBody>
      </p:sp>
    </p:spTree>
    <p:extLst>
      <p:ext uri="{BB962C8B-B14F-4D97-AF65-F5344CB8AC3E}">
        <p14:creationId xmlns:p14="http://schemas.microsoft.com/office/powerpoint/2010/main" val="3598590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1F2B45-A959-438D-9AD1-A17853AE2A53}" type="datetimeFigureOut">
              <a:rPr lang="en-IN" smtClean="0"/>
              <a:t>12-07-2023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AD4DD4F-8193-4E8B-B130-62BE8D58BAAA}" type="slidenum">
              <a:rPr lang="en-IN" smtClean="0"/>
              <a:t>‹#›</a:t>
            </a:fld>
            <a:endParaRPr lang="en-IN"/>
          </a:p>
        </p:txBody>
      </p:sp>
    </p:spTree>
    <p:extLst>
      <p:ext uri="{BB962C8B-B14F-4D97-AF65-F5344CB8AC3E}">
        <p14:creationId xmlns:p14="http://schemas.microsoft.com/office/powerpoint/2010/main" val="385666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1F2B45-A959-438D-9AD1-A17853AE2A53}" type="datetimeFigureOut">
              <a:rPr lang="en-IN" smtClean="0"/>
              <a:t>12-07-2023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D4DD4F-8193-4E8B-B130-62BE8D58BAAA}" type="slidenum">
              <a:rPr lang="en-IN" smtClean="0"/>
              <a:t>‹#›</a:t>
            </a:fld>
            <a:endParaRPr lang="en-IN"/>
          </a:p>
        </p:txBody>
      </p:sp>
    </p:spTree>
    <p:extLst>
      <p:ext uri="{BB962C8B-B14F-4D97-AF65-F5344CB8AC3E}">
        <p14:creationId xmlns:p14="http://schemas.microsoft.com/office/powerpoint/2010/main" val="1722580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1F2B45-A959-438D-9AD1-A17853AE2A53}" type="datetimeFigureOut">
              <a:rPr lang="en-IN" smtClean="0"/>
              <a:t>12-07-2023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D4DD4F-8193-4E8B-B130-62BE8D58BAAA}" type="slidenum">
              <a:rPr lang="en-IN" smtClean="0"/>
              <a:t>‹#›</a:t>
            </a:fld>
            <a:endParaRPr lang="en-IN"/>
          </a:p>
        </p:txBody>
      </p:sp>
    </p:spTree>
    <p:extLst>
      <p:ext uri="{BB962C8B-B14F-4D97-AF65-F5344CB8AC3E}">
        <p14:creationId xmlns:p14="http://schemas.microsoft.com/office/powerpoint/2010/main" val="328936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1F2B45-A959-438D-9AD1-A17853AE2A53}" type="datetimeFigureOut">
              <a:rPr lang="en-IN" smtClean="0"/>
              <a:t>12-07-2023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4DD4F-8193-4E8B-B130-62BE8D58BAAA}" type="slidenum">
              <a:rPr lang="en-IN" smtClean="0"/>
              <a:t>‹#›</a:t>
            </a:fld>
            <a:endParaRPr lang="en-IN"/>
          </a:p>
        </p:txBody>
      </p:sp>
    </p:spTree>
    <p:extLst>
      <p:ext uri="{BB962C8B-B14F-4D97-AF65-F5344CB8AC3E}">
        <p14:creationId xmlns:p14="http://schemas.microsoft.com/office/powerpoint/2010/main" val="72418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2.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4.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5.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7.emf"/><Relationship Id="rId5" Type="http://schemas.openxmlformats.org/officeDocument/2006/relationships/oleObject" Target="../embeddings/oleObject7.bin"/><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8.emf"/></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7.emf"/><Relationship Id="rId5" Type="http://schemas.openxmlformats.org/officeDocument/2006/relationships/oleObject" Target="../embeddings/oleObject10.bin"/><Relationship Id="rId4" Type="http://schemas.openxmlformats.org/officeDocument/2006/relationships/image" Target="../media/image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9.vml"/><Relationship Id="rId4" Type="http://schemas.openxmlformats.org/officeDocument/2006/relationships/image" Target="../media/image10.wmf"/></Relationships>
</file>

<file path=ppt/slides/_rels/slide21.xml.rels><?xml version="1.0" encoding="UTF-8" standalone="yes"?>
<Relationships xmlns="http://schemas.openxmlformats.org/package/2006/relationships"><Relationship Id="rId2" Type="http://schemas.openxmlformats.org/officeDocument/2006/relationships/hyperlink" Target="https://qaautomation.expert/2019/10/22/testng-framework-introduction-to-testng/"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image" Target="../media/image12.emf"/><Relationship Id="rId5" Type="http://schemas.openxmlformats.org/officeDocument/2006/relationships/oleObject" Target="../embeddings/oleObject13.bin"/><Relationship Id="rId4" Type="http://schemas.openxmlformats.org/officeDocument/2006/relationships/image" Target="../media/image11.emf"/></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6.xml"/><Relationship Id="rId1" Type="http://schemas.openxmlformats.org/officeDocument/2006/relationships/vmlDrawing" Target="../drawings/vmlDrawing11.vml"/><Relationship Id="rId5" Type="http://schemas.openxmlformats.org/officeDocument/2006/relationships/image" Target="../media/image28.emf"/><Relationship Id="rId4" Type="http://schemas.openxmlformats.org/officeDocument/2006/relationships/oleObject" Target="../embeddings/oleObject14.bin"/></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image" Target="../media/image35.emf"/><Relationship Id="rId5" Type="http://schemas.openxmlformats.org/officeDocument/2006/relationships/oleObject" Target="../embeddings/oleObject16.bin"/><Relationship Id="rId4" Type="http://schemas.openxmlformats.org/officeDocument/2006/relationships/image" Target="../media/image34.emf"/></Relationships>
</file>

<file path=ppt/slides/_rels/slide44.xml.rels><?xml version="1.0" encoding="UTF-8" standalone="yes"?>
<Relationships xmlns="http://schemas.openxmlformats.org/package/2006/relationships"><Relationship Id="rId2" Type="http://schemas.openxmlformats.org/officeDocument/2006/relationships/hyperlink" Target="https://qaautomation.expert/2019/10/22/testng-framework-introduction-to-testng/"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13.vml"/><Relationship Id="rId4" Type="http://schemas.openxmlformats.org/officeDocument/2006/relationships/image" Target="../media/image36.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6.xml"/><Relationship Id="rId1" Type="http://schemas.openxmlformats.org/officeDocument/2006/relationships/vmlDrawing" Target="../drawings/vmlDrawing14.vml"/><Relationship Id="rId4" Type="http://schemas.openxmlformats.org/officeDocument/2006/relationships/image" Target="../media/image37.emf"/></Relationships>
</file>

<file path=ppt/slides/_rels/slide47.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image" Target="../media/image39.emf"/><Relationship Id="rId5" Type="http://schemas.openxmlformats.org/officeDocument/2006/relationships/oleObject" Target="../embeddings/oleObject20.bin"/><Relationship Id="rId4" Type="http://schemas.openxmlformats.org/officeDocument/2006/relationships/image" Target="../media/image38.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image" Target="../media/image42.emf"/><Relationship Id="rId5" Type="http://schemas.openxmlformats.org/officeDocument/2006/relationships/oleObject" Target="../embeddings/oleObject23.bin"/><Relationship Id="rId4" Type="http://schemas.openxmlformats.org/officeDocument/2006/relationships/image" Target="../media/image41.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6.xml"/><Relationship Id="rId1" Type="http://schemas.openxmlformats.org/officeDocument/2006/relationships/vmlDrawing" Target="../drawings/vmlDrawing17.vml"/><Relationship Id="rId4" Type="http://schemas.openxmlformats.org/officeDocument/2006/relationships/image" Target="../media/image4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image" Target="../media/image46.png"/><Relationship Id="rId5" Type="http://schemas.openxmlformats.org/officeDocument/2006/relationships/image" Target="../media/image44.emf"/><Relationship Id="rId4" Type="http://schemas.openxmlformats.org/officeDocument/2006/relationships/oleObject" Target="../embeddings/oleObject25.bin"/></Relationships>
</file>

<file path=ppt/slides/_rels/slide56.xml.rels><?xml version="1.0" encoding="UTF-8" standalone="yes"?>
<Relationships xmlns="http://schemas.openxmlformats.org/package/2006/relationships"><Relationship Id="rId3" Type="http://schemas.openxmlformats.org/officeDocument/2006/relationships/hyperlink" Target="https://qaautomation.expert/2020/12/24/testng-listeners-in-selenium/_wp_link_placeholder" TargetMode="External"/><Relationship Id="rId2" Type="http://schemas.openxmlformats.org/officeDocument/2006/relationships/hyperlink" Target="https://qaautomation.expert/2019/10/22/testng-framework-introduction-to-testng/" TargetMode="Externa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image" Target="../media/image49.emf"/><Relationship Id="rId5" Type="http://schemas.openxmlformats.org/officeDocument/2006/relationships/oleObject" Target="../embeddings/oleObject27.bin"/><Relationship Id="rId4" Type="http://schemas.openxmlformats.org/officeDocument/2006/relationships/image" Target="../media/image48.em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6.xml"/><Relationship Id="rId1" Type="http://schemas.openxmlformats.org/officeDocument/2006/relationships/vmlDrawing" Target="../drawings/vmlDrawing20.vml"/><Relationship Id="rId5" Type="http://schemas.openxmlformats.org/officeDocument/2006/relationships/image" Target="../media/image53.png"/><Relationship Id="rId4" Type="http://schemas.openxmlformats.org/officeDocument/2006/relationships/image" Target="../media/image52.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6.xml"/><Relationship Id="rId1" Type="http://schemas.openxmlformats.org/officeDocument/2006/relationships/vmlDrawing" Target="../drawings/vmlDrawing21.vml"/><Relationship Id="rId4" Type="http://schemas.openxmlformats.org/officeDocument/2006/relationships/image" Target="../media/image54.emf"/></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image" Target="../media/image59.emf"/><Relationship Id="rId5" Type="http://schemas.openxmlformats.org/officeDocument/2006/relationships/oleObject" Target="../embeddings/oleObject31.bin"/><Relationship Id="rId4" Type="http://schemas.openxmlformats.org/officeDocument/2006/relationships/image" Target="../media/image58.emf"/></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hyperlink" Target="https://www.toolsqa.com/testng/testng-parameters/" TargetMode="Externa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6.xml"/><Relationship Id="rId1" Type="http://schemas.openxmlformats.org/officeDocument/2006/relationships/vmlDrawing" Target="../drawings/vmlDrawing23.vml"/><Relationship Id="rId5" Type="http://schemas.openxmlformats.org/officeDocument/2006/relationships/image" Target="../media/image62.png"/><Relationship Id="rId4" Type="http://schemas.openxmlformats.org/officeDocument/2006/relationships/image" Target="../media/image6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6.xml"/><Relationship Id="rId1" Type="http://schemas.openxmlformats.org/officeDocument/2006/relationships/vmlDrawing" Target="../drawings/vmlDrawing24.vml"/><Relationship Id="rId6" Type="http://schemas.openxmlformats.org/officeDocument/2006/relationships/image" Target="../media/image64.emf"/><Relationship Id="rId5" Type="http://schemas.openxmlformats.org/officeDocument/2006/relationships/oleObject" Target="../embeddings/oleObject34.bin"/><Relationship Id="rId4" Type="http://schemas.openxmlformats.org/officeDocument/2006/relationships/image" Target="../media/image63.emf"/></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6.xml"/><Relationship Id="rId1" Type="http://schemas.openxmlformats.org/officeDocument/2006/relationships/vmlDrawing" Target="../drawings/vmlDrawing25.vml"/><Relationship Id="rId4" Type="http://schemas.openxmlformats.org/officeDocument/2006/relationships/image" Target="../media/image66.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6.xml"/><Relationship Id="rId1" Type="http://schemas.openxmlformats.org/officeDocument/2006/relationships/vmlDrawing" Target="../drawings/vmlDrawing26.vml"/><Relationship Id="rId4" Type="http://schemas.openxmlformats.org/officeDocument/2006/relationships/image" Target="../media/image67.emf"/></Relationships>
</file>

<file path=ppt/slides/_rels/slide78.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6.xml"/><Relationship Id="rId1" Type="http://schemas.openxmlformats.org/officeDocument/2006/relationships/vmlDrawing" Target="../drawings/vmlDrawing27.vml"/><Relationship Id="rId4" Type="http://schemas.openxmlformats.org/officeDocument/2006/relationships/image" Target="../media/image68.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6.xml"/><Relationship Id="rId1" Type="http://schemas.openxmlformats.org/officeDocument/2006/relationships/vmlDrawing" Target="../drawings/vmlDrawing28.vml"/><Relationship Id="rId4" Type="http://schemas.openxmlformats.org/officeDocument/2006/relationships/image" Target="../media/image69.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6.xml"/><Relationship Id="rId1" Type="http://schemas.openxmlformats.org/officeDocument/2006/relationships/vmlDrawing" Target="../drawings/vmlDrawing29.vml"/><Relationship Id="rId4" Type="http://schemas.openxmlformats.org/officeDocument/2006/relationships/image" Target="../media/image70.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6.xml"/><Relationship Id="rId1" Type="http://schemas.openxmlformats.org/officeDocument/2006/relationships/vmlDrawing" Target="../drawings/vmlDrawing30.vml"/><Relationship Id="rId4" Type="http://schemas.openxmlformats.org/officeDocument/2006/relationships/image" Target="../media/image71.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6.xml"/><Relationship Id="rId1" Type="http://schemas.openxmlformats.org/officeDocument/2006/relationships/vmlDrawing" Target="../drawings/vmlDrawing31.vml"/><Relationship Id="rId6" Type="http://schemas.openxmlformats.org/officeDocument/2006/relationships/image" Target="../media/image73.emf"/><Relationship Id="rId5" Type="http://schemas.openxmlformats.org/officeDocument/2006/relationships/oleObject" Target="../embeddings/oleObject41.bin"/><Relationship Id="rId4" Type="http://schemas.openxmlformats.org/officeDocument/2006/relationships/image" Target="../media/image72.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TestNG Annotations</a:t>
            </a:r>
            <a:br>
              <a:rPr lang="en-IN" b="1" dirty="0"/>
            </a:br>
            <a:endParaRPr lang="en-IN" dirty="0"/>
          </a:p>
        </p:txBody>
      </p:sp>
      <p:sp>
        <p:nvSpPr>
          <p:cNvPr id="4" name="Rectangle 3"/>
          <p:cNvSpPr/>
          <p:nvPr/>
        </p:nvSpPr>
        <p:spPr>
          <a:xfrm>
            <a:off x="838200" y="1457742"/>
            <a:ext cx="9525000" cy="4247317"/>
          </a:xfrm>
          <a:prstGeom prst="rect">
            <a:avLst/>
          </a:prstGeom>
        </p:spPr>
        <p:txBody>
          <a:bodyPr wrap="square">
            <a:spAutoFit/>
          </a:bodyPr>
          <a:lstStyle/>
          <a:p>
            <a:pPr algn="just" fontAlgn="base"/>
            <a:r>
              <a:rPr lang="en-GB" b="0" i="0" dirty="0" smtClean="0">
                <a:solidFill>
                  <a:srgbClr val="000000"/>
                </a:solidFill>
                <a:effectLst/>
                <a:latin typeface="inherit"/>
              </a:rPr>
              <a:t>Below is the list of annotations:-</a:t>
            </a:r>
          </a:p>
          <a:p>
            <a:pPr algn="just" fontAlgn="base"/>
            <a:endParaRPr lang="en-GB" b="0" i="0" dirty="0" smtClean="0">
              <a:solidFill>
                <a:srgbClr val="686868"/>
              </a:solidFill>
              <a:effectLst/>
              <a:latin typeface="inherit"/>
            </a:endParaRPr>
          </a:p>
          <a:p>
            <a:pPr algn="just" fontAlgn="base">
              <a:buFont typeface="Arial" panose="020B0604020202020204" pitchFamily="34" charset="0"/>
              <a:buChar char="•"/>
            </a:pPr>
            <a:r>
              <a:rPr lang="en-GB" b="1" i="1" dirty="0" smtClean="0">
                <a:solidFill>
                  <a:srgbClr val="0070C0"/>
                </a:solidFill>
                <a:effectLst/>
                <a:latin typeface="inherit"/>
              </a:rPr>
              <a:t>@Test</a:t>
            </a:r>
            <a:r>
              <a:rPr lang="en-GB" b="1" i="0" dirty="0" smtClean="0">
                <a:solidFill>
                  <a:srgbClr val="000000"/>
                </a:solidFill>
                <a:effectLst/>
                <a:latin typeface="inherit"/>
              </a:rPr>
              <a:t> – </a:t>
            </a:r>
            <a:r>
              <a:rPr lang="en-GB" b="0" i="0" dirty="0" smtClean="0">
                <a:solidFill>
                  <a:srgbClr val="000000"/>
                </a:solidFill>
                <a:effectLst/>
                <a:latin typeface="inherit"/>
              </a:rPr>
              <a:t>This marks a class or a method as a part of the test.</a:t>
            </a:r>
          </a:p>
          <a:p>
            <a:pPr algn="just" fontAlgn="base">
              <a:buFont typeface="Arial" panose="020B0604020202020204" pitchFamily="34" charset="0"/>
              <a:buChar char="•"/>
            </a:pPr>
            <a:endParaRPr lang="en-GB" b="0" i="0" dirty="0" smtClean="0">
              <a:solidFill>
                <a:srgbClr val="686868"/>
              </a:solidFill>
              <a:effectLst/>
              <a:latin typeface="inherit"/>
            </a:endParaRPr>
          </a:p>
          <a:p>
            <a:pPr algn="just" fontAlgn="base">
              <a:buFont typeface="Arial" panose="020B0604020202020204" pitchFamily="34" charset="0"/>
              <a:buChar char="•"/>
            </a:pPr>
            <a:r>
              <a:rPr lang="en-GB" b="1" i="1" dirty="0">
                <a:solidFill>
                  <a:srgbClr val="0070C0"/>
                </a:solidFill>
                <a:latin typeface="inherit"/>
              </a:rPr>
              <a:t>@BeforeSuite</a:t>
            </a:r>
            <a:r>
              <a:rPr lang="en-GB" b="0" i="0" dirty="0" smtClean="0">
                <a:solidFill>
                  <a:srgbClr val="000000"/>
                </a:solidFill>
                <a:effectLst/>
                <a:latin typeface="inherit"/>
              </a:rPr>
              <a:t> – The @BeforeSuite method in TestNG runs before the execution of all other test methods. It will run only once before all tests in the suite have to run.</a:t>
            </a:r>
          </a:p>
          <a:p>
            <a:pPr algn="just" fontAlgn="base">
              <a:buFont typeface="Arial" panose="020B0604020202020204" pitchFamily="34" charset="0"/>
              <a:buChar char="•"/>
            </a:pPr>
            <a:endParaRPr lang="en-GB" b="0" i="0" dirty="0" smtClean="0">
              <a:solidFill>
                <a:srgbClr val="686868"/>
              </a:solidFill>
              <a:effectLst/>
              <a:latin typeface="inherit"/>
            </a:endParaRPr>
          </a:p>
          <a:p>
            <a:pPr algn="just" fontAlgn="base">
              <a:buFont typeface="Arial" panose="020B0604020202020204" pitchFamily="34" charset="0"/>
              <a:buChar char="•"/>
            </a:pPr>
            <a:r>
              <a:rPr lang="en-GB" b="1" i="1" dirty="0">
                <a:solidFill>
                  <a:srgbClr val="0070C0"/>
                </a:solidFill>
                <a:latin typeface="inherit"/>
              </a:rPr>
              <a:t>@AfterSuite</a:t>
            </a:r>
            <a:r>
              <a:rPr lang="en-GB" b="0" i="0" dirty="0" smtClean="0">
                <a:solidFill>
                  <a:srgbClr val="000000"/>
                </a:solidFill>
                <a:effectLst/>
                <a:latin typeface="inherit"/>
              </a:rPr>
              <a:t> – The @AfterSuite method in TestNG runs after the execution of all other test methods. It will run only once after all tests in the suite have run.</a:t>
            </a:r>
          </a:p>
          <a:p>
            <a:pPr algn="just" fontAlgn="base">
              <a:buFont typeface="Arial" panose="020B0604020202020204" pitchFamily="34" charset="0"/>
              <a:buChar char="•"/>
            </a:pPr>
            <a:endParaRPr lang="en-GB" b="0" i="0" dirty="0" smtClean="0">
              <a:solidFill>
                <a:srgbClr val="686868"/>
              </a:solidFill>
              <a:effectLst/>
              <a:latin typeface="inherit"/>
            </a:endParaRPr>
          </a:p>
          <a:p>
            <a:pPr algn="just" fontAlgn="base">
              <a:buFont typeface="Arial" panose="020B0604020202020204" pitchFamily="34" charset="0"/>
              <a:buChar char="•"/>
            </a:pPr>
            <a:r>
              <a:rPr lang="en-GB" b="1" i="1" dirty="0">
                <a:solidFill>
                  <a:srgbClr val="0070C0"/>
                </a:solidFill>
                <a:latin typeface="inherit"/>
              </a:rPr>
              <a:t>@BeforeTest</a:t>
            </a:r>
            <a:r>
              <a:rPr lang="en-GB" b="0" i="0" dirty="0" smtClean="0">
                <a:solidFill>
                  <a:srgbClr val="000000"/>
                </a:solidFill>
                <a:effectLst/>
                <a:latin typeface="inherit"/>
              </a:rPr>
              <a:t> – The @BeforeTest method in TestNG runs before the execution of first @Test method. It runs only once per class.</a:t>
            </a:r>
          </a:p>
          <a:p>
            <a:pPr algn="just" fontAlgn="base">
              <a:buFont typeface="Arial" panose="020B0604020202020204" pitchFamily="34" charset="0"/>
              <a:buChar char="•"/>
            </a:pPr>
            <a:endParaRPr lang="en-GB" b="0" i="0" dirty="0" smtClean="0">
              <a:solidFill>
                <a:srgbClr val="686868"/>
              </a:solidFill>
              <a:effectLst/>
              <a:latin typeface="inherit"/>
            </a:endParaRPr>
          </a:p>
          <a:p>
            <a:pPr algn="just" fontAlgn="base">
              <a:buFont typeface="Arial" panose="020B0604020202020204" pitchFamily="34" charset="0"/>
              <a:buChar char="•"/>
            </a:pPr>
            <a:r>
              <a:rPr lang="en-GB" b="1" i="1" dirty="0">
                <a:solidFill>
                  <a:srgbClr val="0070C0"/>
                </a:solidFill>
                <a:latin typeface="inherit"/>
              </a:rPr>
              <a:t>@AfterTest </a:t>
            </a:r>
            <a:r>
              <a:rPr lang="en-GB" b="0" i="0" dirty="0" smtClean="0">
                <a:solidFill>
                  <a:srgbClr val="000000"/>
                </a:solidFill>
                <a:effectLst/>
                <a:latin typeface="inherit"/>
              </a:rPr>
              <a:t>– The @AfterTest method in TestNG executes after the execution of all the test methods that are inside that folder.</a:t>
            </a:r>
            <a:endParaRPr lang="en-GB" b="0" i="0" dirty="0">
              <a:solidFill>
                <a:srgbClr val="686868"/>
              </a:solidFill>
              <a:effectLst/>
              <a:latin typeface="inherit"/>
            </a:endParaRPr>
          </a:p>
        </p:txBody>
      </p:sp>
    </p:spTree>
    <p:extLst>
      <p:ext uri="{BB962C8B-B14F-4D97-AF65-F5344CB8AC3E}">
        <p14:creationId xmlns:p14="http://schemas.microsoft.com/office/powerpoint/2010/main" val="984825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4055751893"/>
              </p:ext>
            </p:extLst>
          </p:nvPr>
        </p:nvGraphicFramePr>
        <p:xfrm>
          <a:off x="650875" y="287338"/>
          <a:ext cx="3829050" cy="5418137"/>
        </p:xfrm>
        <a:graphic>
          <a:graphicData uri="http://schemas.openxmlformats.org/presentationml/2006/ole">
            <mc:AlternateContent xmlns:mc="http://schemas.openxmlformats.org/markup-compatibility/2006">
              <mc:Choice xmlns:v="urn:schemas-microsoft-com:vml" Requires="v">
                <p:oleObj spid="_x0000_s3148"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650875" y="287338"/>
                        <a:ext cx="3829050" cy="5418137"/>
                      </a:xfrm>
                      <a:prstGeom prst="rect">
                        <a:avLst/>
                      </a:prstGeom>
                    </p:spPr>
                  </p:pic>
                </p:oleObj>
              </mc:Fallback>
            </mc:AlternateContent>
          </a:graphicData>
        </a:graphic>
      </p:graphicFrame>
    </p:spTree>
    <p:extLst>
      <p:ext uri="{BB962C8B-B14F-4D97-AF65-F5344CB8AC3E}">
        <p14:creationId xmlns:p14="http://schemas.microsoft.com/office/powerpoint/2010/main" val="2965096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6400" y="480536"/>
            <a:ext cx="11671300" cy="1200329"/>
          </a:xfrm>
          <a:prstGeom prst="rect">
            <a:avLst/>
          </a:prstGeom>
        </p:spPr>
        <p:txBody>
          <a:bodyPr wrap="square">
            <a:spAutoFit/>
          </a:bodyPr>
          <a:lstStyle/>
          <a:p>
            <a:pPr fontAlgn="base"/>
            <a:r>
              <a:rPr lang="en-GB" b="1" i="1" dirty="0" smtClean="0">
                <a:solidFill>
                  <a:srgbClr val="424242"/>
                </a:solidFill>
                <a:effectLst/>
                <a:latin typeface="inherit"/>
              </a:rPr>
              <a:t>AssertAll</a:t>
            </a:r>
          </a:p>
          <a:p>
            <a:pPr fontAlgn="base"/>
            <a:endParaRPr lang="en-GB" b="1" i="0" dirty="0" smtClean="0">
              <a:solidFill>
                <a:srgbClr val="424242"/>
              </a:solidFill>
              <a:effectLst/>
              <a:latin typeface="Montserrat"/>
            </a:endParaRPr>
          </a:p>
          <a:p>
            <a:pPr fontAlgn="base"/>
            <a:r>
              <a:rPr lang="en-GB" b="0" i="0" dirty="0" smtClean="0">
                <a:effectLst/>
                <a:latin typeface="Open Sans"/>
              </a:rPr>
              <a:t>If there is any exception, and you want to throw it, then you need to use </a:t>
            </a:r>
            <a:r>
              <a:rPr lang="en-GB" b="1" i="1" dirty="0" err="1" smtClean="0">
                <a:effectLst/>
                <a:latin typeface="inherit"/>
              </a:rPr>
              <a:t>assertAll</a:t>
            </a:r>
            <a:r>
              <a:rPr lang="en-GB" b="1" i="1" dirty="0" smtClean="0">
                <a:effectLst/>
                <a:latin typeface="inherit"/>
              </a:rPr>
              <a:t>()</a:t>
            </a:r>
            <a:r>
              <a:rPr lang="en-GB" b="0" i="0" dirty="0" smtClean="0">
                <a:effectLst/>
                <a:latin typeface="Open Sans"/>
              </a:rPr>
              <a:t> method as a last statement in the @Test and test suite again to continue with the next @Test as it is. </a:t>
            </a:r>
            <a:endParaRPr lang="en-GB" b="0" i="0" dirty="0">
              <a:effectLst/>
              <a:latin typeface="Open Sans"/>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082798033"/>
              </p:ext>
            </p:extLst>
          </p:nvPr>
        </p:nvGraphicFramePr>
        <p:xfrm>
          <a:off x="879475" y="1680865"/>
          <a:ext cx="3829050" cy="4910435"/>
        </p:xfrm>
        <a:graphic>
          <a:graphicData uri="http://schemas.openxmlformats.org/presentationml/2006/ole">
            <mc:AlternateContent xmlns:mc="http://schemas.openxmlformats.org/markup-compatibility/2006">
              <mc:Choice xmlns:v="urn:schemas-microsoft-com:vml" Requires="v">
                <p:oleObj spid="_x0000_s4172"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879475" y="1680865"/>
                        <a:ext cx="3829050" cy="4910435"/>
                      </a:xfrm>
                      <a:prstGeom prst="rect">
                        <a:avLst/>
                      </a:prstGeom>
                    </p:spPr>
                  </p:pic>
                </p:oleObj>
              </mc:Fallback>
            </mc:AlternateContent>
          </a:graphicData>
        </a:graphic>
      </p:graphicFrame>
    </p:spTree>
    <p:extLst>
      <p:ext uri="{BB962C8B-B14F-4D97-AF65-F5344CB8AC3E}">
        <p14:creationId xmlns:p14="http://schemas.microsoft.com/office/powerpoint/2010/main" val="1284028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Run TestNG tests from Command Line</a:t>
            </a:r>
            <a:br>
              <a:rPr lang="en-GB" b="1" dirty="0"/>
            </a:br>
            <a:endParaRPr lang="en-IN" dirty="0"/>
          </a:p>
        </p:txBody>
      </p:sp>
      <p:sp>
        <p:nvSpPr>
          <p:cNvPr id="3" name="Rectangle 2"/>
          <p:cNvSpPr/>
          <p:nvPr/>
        </p:nvSpPr>
        <p:spPr>
          <a:xfrm>
            <a:off x="838200" y="1537038"/>
            <a:ext cx="6096000" cy="2031325"/>
          </a:xfrm>
          <a:prstGeom prst="rect">
            <a:avLst/>
          </a:prstGeom>
        </p:spPr>
        <p:txBody>
          <a:bodyPr>
            <a:spAutoFit/>
          </a:bodyPr>
          <a:lstStyle/>
          <a:p>
            <a:pPr fontAlgn="base"/>
            <a:r>
              <a:rPr lang="en-GB" b="1" i="1" dirty="0" smtClean="0">
                <a:solidFill>
                  <a:srgbClr val="0000EE"/>
                </a:solidFill>
                <a:effectLst/>
                <a:latin typeface="inherit"/>
              </a:rPr>
              <a:t>Pre-Requisite</a:t>
            </a:r>
            <a:endParaRPr lang="en-GB" b="1" i="0" dirty="0" smtClean="0">
              <a:solidFill>
                <a:srgbClr val="0000EE"/>
              </a:solidFill>
              <a:effectLst/>
              <a:latin typeface="Montserrat"/>
            </a:endParaRPr>
          </a:p>
          <a:p>
            <a:pPr fontAlgn="base">
              <a:buFont typeface="+mj-lt"/>
              <a:buAutoNum type="arabicPeriod"/>
            </a:pPr>
            <a:r>
              <a:rPr lang="en-GB" b="0" i="0" dirty="0" smtClean="0">
                <a:effectLst/>
                <a:latin typeface="inherit"/>
              </a:rPr>
              <a:t>Selenium</a:t>
            </a:r>
          </a:p>
          <a:p>
            <a:pPr fontAlgn="base">
              <a:buFont typeface="+mj-lt"/>
              <a:buAutoNum type="arabicPeriod"/>
            </a:pPr>
            <a:r>
              <a:rPr lang="en-GB" b="0" i="0" dirty="0" smtClean="0">
                <a:effectLst/>
                <a:latin typeface="inherit"/>
              </a:rPr>
              <a:t>TestNG</a:t>
            </a:r>
          </a:p>
          <a:p>
            <a:pPr fontAlgn="base">
              <a:buFont typeface="+mj-lt"/>
              <a:buAutoNum type="arabicPeriod"/>
            </a:pPr>
            <a:r>
              <a:rPr lang="en-GB" b="0" i="0" dirty="0" smtClean="0">
                <a:effectLst/>
                <a:latin typeface="inherit"/>
              </a:rPr>
              <a:t>Maven</a:t>
            </a:r>
          </a:p>
          <a:p>
            <a:pPr fontAlgn="base">
              <a:buFont typeface="+mj-lt"/>
              <a:buAutoNum type="arabicPeriod"/>
            </a:pPr>
            <a:r>
              <a:rPr lang="en-GB" b="0" i="0" dirty="0" smtClean="0">
                <a:effectLst/>
                <a:latin typeface="inherit"/>
              </a:rPr>
              <a:t>Java 11</a:t>
            </a:r>
          </a:p>
          <a:p>
            <a:pPr fontAlgn="base">
              <a:buFont typeface="+mj-lt"/>
              <a:buAutoNum type="arabicPeriod"/>
            </a:pPr>
            <a:r>
              <a:rPr lang="en-GB" b="0" i="0" dirty="0" smtClean="0">
                <a:effectLst/>
                <a:latin typeface="inherit"/>
              </a:rPr>
              <a:t>Maven Compiler Plugin</a:t>
            </a:r>
          </a:p>
          <a:p>
            <a:pPr fontAlgn="base">
              <a:buFont typeface="+mj-lt"/>
              <a:buAutoNum type="arabicPeriod"/>
            </a:pPr>
            <a:r>
              <a:rPr lang="en-GB" b="0" i="0" dirty="0" smtClean="0">
                <a:effectLst/>
                <a:latin typeface="inherit"/>
              </a:rPr>
              <a:t>Maven Surefire Plugin</a:t>
            </a:r>
            <a:endParaRPr lang="en-GB" b="0" i="0" dirty="0">
              <a:effectLst/>
              <a:latin typeface="inherit"/>
            </a:endParaRPr>
          </a:p>
        </p:txBody>
      </p:sp>
      <p:sp>
        <p:nvSpPr>
          <p:cNvPr id="4" name="Rectangle 3"/>
          <p:cNvSpPr/>
          <p:nvPr/>
        </p:nvSpPr>
        <p:spPr>
          <a:xfrm>
            <a:off x="660400" y="3684538"/>
            <a:ext cx="11366500" cy="1477328"/>
          </a:xfrm>
          <a:prstGeom prst="rect">
            <a:avLst/>
          </a:prstGeom>
        </p:spPr>
        <p:txBody>
          <a:bodyPr wrap="square">
            <a:spAutoFit/>
          </a:bodyPr>
          <a:lstStyle/>
          <a:p>
            <a:pPr fontAlgn="base"/>
            <a:r>
              <a:rPr lang="en-GB" b="0" i="0" dirty="0" smtClean="0">
                <a:effectLst/>
                <a:latin typeface="Open Sans"/>
              </a:rPr>
              <a:t>Imagine we need to run the TestNG Tests in CI/CD pipelines like Jenkins or GitLab, then we can’t right-click and select TestNG Suite or tesng.xml to run the tests. In such situations, the tests can be executed through the command line.</a:t>
            </a:r>
          </a:p>
          <a:p>
            <a:pPr fontAlgn="base"/>
            <a:r>
              <a:rPr lang="en-GB" b="0" i="0" dirty="0" smtClean="0">
                <a:effectLst/>
                <a:latin typeface="Open Sans"/>
              </a:rPr>
              <a:t>We need to add plugins to pom.xml to compile the test code and then run the tests. To know more about Maven Surefire Plugin for TestNG</a:t>
            </a:r>
            <a:endParaRPr lang="en-GB" b="0" i="0" dirty="0">
              <a:effectLst/>
              <a:latin typeface="Open Sans"/>
            </a:endParaRPr>
          </a:p>
        </p:txBody>
      </p:sp>
    </p:spTree>
    <p:extLst>
      <p:ext uri="{BB962C8B-B14F-4D97-AF65-F5344CB8AC3E}">
        <p14:creationId xmlns:p14="http://schemas.microsoft.com/office/powerpoint/2010/main" val="3119039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329337"/>
            <a:ext cx="7797800" cy="1477328"/>
          </a:xfrm>
          <a:prstGeom prst="rect">
            <a:avLst/>
          </a:prstGeom>
        </p:spPr>
        <p:txBody>
          <a:bodyPr wrap="square">
            <a:spAutoFit/>
          </a:bodyPr>
          <a:lstStyle/>
          <a:p>
            <a:r>
              <a:rPr lang="en-IN" dirty="0" smtClean="0"/>
              <a:t>It is needed to add testng.xml to suiteXmlFile to start the execution of the tests.</a:t>
            </a:r>
          </a:p>
          <a:p>
            <a:endParaRPr lang="en-IN" dirty="0" smtClean="0"/>
          </a:p>
          <a:p>
            <a:r>
              <a:rPr lang="en-IN" dirty="0" smtClean="0"/>
              <a:t>&lt;suiteXmlFiles&gt;</a:t>
            </a:r>
          </a:p>
          <a:p>
            <a:r>
              <a:rPr lang="en-IN" dirty="0" smtClean="0"/>
              <a:t>       &lt;suiteXmlFile&gt;testng.xml&lt;/suiteXmlFile&gt;</a:t>
            </a:r>
          </a:p>
          <a:p>
            <a:r>
              <a:rPr lang="en-IN" dirty="0" smtClean="0"/>
              <a:t>&lt;/suiteXmlFiles&gt;</a:t>
            </a:r>
            <a:endParaRPr lang="en-IN" dirty="0"/>
          </a:p>
        </p:txBody>
      </p:sp>
      <p:graphicFrame>
        <p:nvGraphicFramePr>
          <p:cNvPr id="4" name="Object 3"/>
          <p:cNvGraphicFramePr>
            <a:graphicFrameLocks noChangeAspect="1"/>
          </p:cNvGraphicFramePr>
          <p:nvPr>
            <p:extLst>
              <p:ext uri="{D42A27DB-BD31-4B8C-83A1-F6EECF244321}">
                <p14:modId xmlns:p14="http://schemas.microsoft.com/office/powerpoint/2010/main" val="2490618965"/>
              </p:ext>
            </p:extLst>
          </p:nvPr>
        </p:nvGraphicFramePr>
        <p:xfrm>
          <a:off x="6264275" y="757238"/>
          <a:ext cx="3829050" cy="5418137"/>
        </p:xfrm>
        <a:graphic>
          <a:graphicData uri="http://schemas.openxmlformats.org/presentationml/2006/ole">
            <mc:AlternateContent xmlns:mc="http://schemas.openxmlformats.org/markup-compatibility/2006">
              <mc:Choice xmlns:v="urn:schemas-microsoft-com:vml" Requires="v">
                <p:oleObj spid="_x0000_s5193"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6264275" y="757238"/>
                        <a:ext cx="3829050" cy="5418137"/>
                      </a:xfrm>
                      <a:prstGeom prst="rect">
                        <a:avLst/>
                      </a:prstGeom>
                    </p:spPr>
                  </p:pic>
                </p:oleObj>
              </mc:Fallback>
            </mc:AlternateContent>
          </a:graphicData>
        </a:graphic>
      </p:graphicFrame>
    </p:spTree>
    <p:extLst>
      <p:ext uri="{BB962C8B-B14F-4D97-AF65-F5344CB8AC3E}">
        <p14:creationId xmlns:p14="http://schemas.microsoft.com/office/powerpoint/2010/main" val="1229308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Also download hamcrest All-- jar </a:t>
            </a:r>
            <a:endParaRPr lang="en-IN" dirty="0"/>
          </a:p>
        </p:txBody>
      </p:sp>
      <p:graphicFrame>
        <p:nvGraphicFramePr>
          <p:cNvPr id="3" name="Object 2"/>
          <p:cNvGraphicFramePr>
            <a:graphicFrameLocks noChangeAspect="1"/>
          </p:cNvGraphicFramePr>
          <p:nvPr>
            <p:extLst>
              <p:ext uri="{D42A27DB-BD31-4B8C-83A1-F6EECF244321}">
                <p14:modId xmlns:p14="http://schemas.microsoft.com/office/powerpoint/2010/main" val="2989119887"/>
              </p:ext>
            </p:extLst>
          </p:nvPr>
        </p:nvGraphicFramePr>
        <p:xfrm>
          <a:off x="2266950" y="1316038"/>
          <a:ext cx="3829050" cy="5418137"/>
        </p:xfrm>
        <a:graphic>
          <a:graphicData uri="http://schemas.openxmlformats.org/presentationml/2006/ole">
            <mc:AlternateContent xmlns:mc="http://schemas.openxmlformats.org/markup-compatibility/2006">
              <mc:Choice xmlns:v="urn:schemas-microsoft-com:vml" Requires="v">
                <p:oleObj spid="_x0000_s6217"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2266950" y="1316038"/>
                        <a:ext cx="3829050" cy="5418137"/>
                      </a:xfrm>
                      <a:prstGeom prst="rect">
                        <a:avLst/>
                      </a:prstGeom>
                    </p:spPr>
                  </p:pic>
                </p:oleObj>
              </mc:Fallback>
            </mc:AlternateContent>
          </a:graphicData>
        </a:graphic>
      </p:graphicFrame>
    </p:spTree>
    <p:extLst>
      <p:ext uri="{BB962C8B-B14F-4D97-AF65-F5344CB8AC3E}">
        <p14:creationId xmlns:p14="http://schemas.microsoft.com/office/powerpoint/2010/main" val="1182665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000" dirty="0"/>
              <a:t>The below commands are used to execute the </a:t>
            </a:r>
            <a:r>
              <a:rPr lang="en-GB" sz="2000" b="1" i="1" dirty="0"/>
              <a:t>‘testng.xml’</a:t>
            </a:r>
            <a:r>
              <a:rPr lang="en-GB" sz="2000" dirty="0"/>
              <a:t> file from the command line. First, we need to go the place where the pom.xml of the project is placed. Then use the </a:t>
            </a:r>
            <a:r>
              <a:rPr lang="en-GB" sz="2000" b="1" i="1" dirty="0"/>
              <a:t>mvn compile test</a:t>
            </a:r>
            <a:r>
              <a:rPr lang="en-GB" sz="2000" dirty="0"/>
              <a:t> to compile the code and execute the TestNG tests.</a:t>
            </a:r>
            <a:endParaRPr lang="en-IN" sz="2000" dirty="0"/>
          </a:p>
        </p:txBody>
      </p:sp>
      <p:sp>
        <p:nvSpPr>
          <p:cNvPr id="3" name="Rectangle 2"/>
          <p:cNvSpPr/>
          <p:nvPr/>
        </p:nvSpPr>
        <p:spPr>
          <a:xfrm>
            <a:off x="838200" y="2013635"/>
            <a:ext cx="7569200" cy="369332"/>
          </a:xfrm>
          <a:prstGeom prst="rect">
            <a:avLst/>
          </a:prstGeom>
        </p:spPr>
        <p:txBody>
          <a:bodyPr wrap="square">
            <a:spAutoFit/>
          </a:bodyPr>
          <a:lstStyle/>
          <a:p>
            <a:r>
              <a:rPr lang="en-IN" dirty="0" smtClean="0"/>
              <a:t>C:\Users\bhara\eclipse-workspace\TestNGDemo&gt;mvn compile test</a:t>
            </a:r>
            <a:endParaRPr lang="en-IN" dirty="0"/>
          </a:p>
        </p:txBody>
      </p:sp>
      <p:graphicFrame>
        <p:nvGraphicFramePr>
          <p:cNvPr id="6" name="Object 5"/>
          <p:cNvGraphicFramePr>
            <a:graphicFrameLocks noChangeAspect="1"/>
          </p:cNvGraphicFramePr>
          <p:nvPr>
            <p:extLst>
              <p:ext uri="{D42A27DB-BD31-4B8C-83A1-F6EECF244321}">
                <p14:modId xmlns:p14="http://schemas.microsoft.com/office/powerpoint/2010/main" val="868185787"/>
              </p:ext>
            </p:extLst>
          </p:nvPr>
        </p:nvGraphicFramePr>
        <p:xfrm>
          <a:off x="968375" y="2705914"/>
          <a:ext cx="3829050" cy="3491686"/>
        </p:xfrm>
        <a:graphic>
          <a:graphicData uri="http://schemas.openxmlformats.org/presentationml/2006/ole">
            <mc:AlternateContent xmlns:mc="http://schemas.openxmlformats.org/markup-compatibility/2006">
              <mc:Choice xmlns:v="urn:schemas-microsoft-com:vml" Requires="v">
                <p:oleObj spid="_x0000_s7310"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968375" y="2705914"/>
                        <a:ext cx="3829050" cy="3491686"/>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693576340"/>
              </p:ext>
            </p:extLst>
          </p:nvPr>
        </p:nvGraphicFramePr>
        <p:xfrm>
          <a:off x="6759575" y="2933701"/>
          <a:ext cx="3829050" cy="3009900"/>
        </p:xfrm>
        <a:graphic>
          <a:graphicData uri="http://schemas.openxmlformats.org/presentationml/2006/ole">
            <mc:AlternateContent xmlns:mc="http://schemas.openxmlformats.org/markup-compatibility/2006">
              <mc:Choice xmlns:v="urn:schemas-microsoft-com:vml" Requires="v">
                <p:oleObj spid="_x0000_s7311" name="Acrobat Document" r:id="rId5" imgW="5667219" imgH="8019658" progId="Acrobat.Document.DC">
                  <p:embed/>
                </p:oleObj>
              </mc:Choice>
              <mc:Fallback>
                <p:oleObj name="Acrobat Document" r:id="rId5" imgW="5667219" imgH="8019658" progId="Acrobat.Document.DC">
                  <p:embed/>
                  <p:pic>
                    <p:nvPicPr>
                      <p:cNvPr id="0" name=""/>
                      <p:cNvPicPr/>
                      <p:nvPr/>
                    </p:nvPicPr>
                    <p:blipFill>
                      <a:blip r:embed="rId6"/>
                      <a:stretch>
                        <a:fillRect/>
                      </a:stretch>
                    </p:blipFill>
                    <p:spPr>
                      <a:xfrm>
                        <a:off x="6759575" y="2933701"/>
                        <a:ext cx="3829050" cy="3009900"/>
                      </a:xfrm>
                      <a:prstGeom prst="rect">
                        <a:avLst/>
                      </a:prstGeom>
                    </p:spPr>
                  </p:pic>
                </p:oleObj>
              </mc:Fallback>
            </mc:AlternateContent>
          </a:graphicData>
        </a:graphic>
      </p:graphicFrame>
    </p:spTree>
    <p:extLst>
      <p:ext uri="{BB962C8B-B14F-4D97-AF65-F5344CB8AC3E}">
        <p14:creationId xmlns:p14="http://schemas.microsoft.com/office/powerpoint/2010/main" val="2674546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3241729"/>
              </p:ext>
            </p:extLst>
          </p:nvPr>
        </p:nvGraphicFramePr>
        <p:xfrm>
          <a:off x="3241675" y="223838"/>
          <a:ext cx="3829050" cy="5418137"/>
        </p:xfrm>
        <a:graphic>
          <a:graphicData uri="http://schemas.openxmlformats.org/presentationml/2006/ole">
            <mc:AlternateContent xmlns:mc="http://schemas.openxmlformats.org/markup-compatibility/2006">
              <mc:Choice xmlns:v="urn:schemas-microsoft-com:vml" Requires="v">
                <p:oleObj spid="_x0000_s8264"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3241675" y="223838"/>
                        <a:ext cx="3829050" cy="5418137"/>
                      </a:xfrm>
                      <a:prstGeom prst="rect">
                        <a:avLst/>
                      </a:prstGeom>
                    </p:spPr>
                  </p:pic>
                </p:oleObj>
              </mc:Fallback>
            </mc:AlternateContent>
          </a:graphicData>
        </a:graphic>
      </p:graphicFrame>
    </p:spTree>
    <p:extLst>
      <p:ext uri="{BB962C8B-B14F-4D97-AF65-F5344CB8AC3E}">
        <p14:creationId xmlns:p14="http://schemas.microsoft.com/office/powerpoint/2010/main" val="3880942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539986"/>
            <a:ext cx="12192000" cy="3066814"/>
          </a:xfrm>
          <a:prstGeom prst="rect">
            <a:avLst/>
          </a:prstGeom>
        </p:spPr>
      </p:pic>
    </p:spTree>
    <p:extLst>
      <p:ext uri="{BB962C8B-B14F-4D97-AF65-F5344CB8AC3E}">
        <p14:creationId xmlns:p14="http://schemas.microsoft.com/office/powerpoint/2010/main" val="1886450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b="1" dirty="0"/>
              <a:t>Execute Testng.xml using batch file</a:t>
            </a:r>
            <a:r>
              <a:rPr lang="en-GB" b="1" dirty="0"/>
              <a:t/>
            </a:r>
            <a:br>
              <a:rPr lang="en-GB" b="1" dirty="0"/>
            </a:br>
            <a:endParaRPr lang="en-IN" dirty="0"/>
          </a:p>
        </p:txBody>
      </p:sp>
      <p:sp>
        <p:nvSpPr>
          <p:cNvPr id="3" name="Rectangle 2"/>
          <p:cNvSpPr/>
          <p:nvPr/>
        </p:nvSpPr>
        <p:spPr>
          <a:xfrm>
            <a:off x="838200" y="1279436"/>
            <a:ext cx="10871200" cy="646331"/>
          </a:xfrm>
          <a:prstGeom prst="rect">
            <a:avLst/>
          </a:prstGeom>
        </p:spPr>
        <p:txBody>
          <a:bodyPr wrap="square">
            <a:spAutoFit/>
          </a:bodyPr>
          <a:lstStyle/>
          <a:p>
            <a:r>
              <a:rPr lang="en-GB" b="0" i="0" dirty="0" smtClean="0">
                <a:solidFill>
                  <a:srgbClr val="000000"/>
                </a:solidFill>
                <a:effectLst/>
                <a:latin typeface="Open Sans"/>
              </a:rPr>
              <a:t>A </a:t>
            </a:r>
            <a:r>
              <a:rPr lang="en-GB" b="1" i="0" dirty="0" smtClean="0">
                <a:solidFill>
                  <a:srgbClr val="000000"/>
                </a:solidFill>
                <a:effectLst/>
                <a:latin typeface="Open Sans"/>
              </a:rPr>
              <a:t>batch file (.bat) </a:t>
            </a:r>
            <a:r>
              <a:rPr lang="en-GB" b="0" i="0" dirty="0" smtClean="0">
                <a:solidFill>
                  <a:srgbClr val="000000"/>
                </a:solidFill>
                <a:effectLst/>
                <a:latin typeface="Open Sans"/>
              </a:rPr>
              <a:t>is used in DOS and Windows, which is an unformatted text file that consists of a series of commands to be executed by the command line interpreter.</a:t>
            </a:r>
            <a:endParaRPr lang="en-IN" dirty="0"/>
          </a:p>
        </p:txBody>
      </p:sp>
      <p:sp>
        <p:nvSpPr>
          <p:cNvPr id="4" name="Rectangle 3"/>
          <p:cNvSpPr/>
          <p:nvPr/>
        </p:nvSpPr>
        <p:spPr>
          <a:xfrm>
            <a:off x="952500" y="2173238"/>
            <a:ext cx="6096000" cy="2308324"/>
          </a:xfrm>
          <a:prstGeom prst="rect">
            <a:avLst/>
          </a:prstGeom>
        </p:spPr>
        <p:txBody>
          <a:bodyPr>
            <a:spAutoFit/>
          </a:bodyPr>
          <a:lstStyle/>
          <a:p>
            <a:pPr fontAlgn="base"/>
            <a:r>
              <a:rPr lang="en-GB" b="1" i="0" dirty="0" smtClean="0">
                <a:solidFill>
                  <a:srgbClr val="0000EE"/>
                </a:solidFill>
                <a:effectLst/>
                <a:latin typeface="inherit"/>
              </a:rPr>
              <a:t>Pre-Requisite</a:t>
            </a:r>
            <a:r>
              <a:rPr lang="en-GB" b="0" i="0" dirty="0" smtClean="0">
                <a:solidFill>
                  <a:srgbClr val="0000EE"/>
                </a:solidFill>
                <a:effectLst/>
                <a:latin typeface="Open Sans"/>
              </a:rPr>
              <a:t>:</a:t>
            </a:r>
          </a:p>
          <a:p>
            <a:pPr fontAlgn="base">
              <a:buFont typeface="+mj-lt"/>
              <a:buAutoNum type="arabicPeriod"/>
            </a:pPr>
            <a:r>
              <a:rPr lang="en-GB" b="0" i="0" dirty="0" smtClean="0">
                <a:effectLst/>
                <a:latin typeface="inherit"/>
              </a:rPr>
              <a:t>Selenium</a:t>
            </a:r>
          </a:p>
          <a:p>
            <a:pPr fontAlgn="base">
              <a:buFont typeface="+mj-lt"/>
              <a:buAutoNum type="arabicPeriod"/>
            </a:pPr>
            <a:r>
              <a:rPr lang="en-GB" b="0" i="0" dirty="0" smtClean="0">
                <a:effectLst/>
                <a:latin typeface="inherit"/>
              </a:rPr>
              <a:t>TestNG</a:t>
            </a:r>
          </a:p>
          <a:p>
            <a:pPr fontAlgn="base">
              <a:buFont typeface="+mj-lt"/>
              <a:buAutoNum type="arabicPeriod"/>
            </a:pPr>
            <a:r>
              <a:rPr lang="en-GB" b="0" i="0" dirty="0" smtClean="0">
                <a:effectLst/>
                <a:latin typeface="inherit"/>
              </a:rPr>
              <a:t>Maven</a:t>
            </a:r>
          </a:p>
          <a:p>
            <a:pPr fontAlgn="base">
              <a:buFont typeface="+mj-lt"/>
              <a:buAutoNum type="arabicPeriod"/>
            </a:pPr>
            <a:r>
              <a:rPr lang="en-GB" b="0" i="0" dirty="0" smtClean="0">
                <a:effectLst/>
                <a:latin typeface="inherit"/>
              </a:rPr>
              <a:t>Java 11</a:t>
            </a:r>
          </a:p>
          <a:p>
            <a:pPr fontAlgn="base">
              <a:buFont typeface="+mj-lt"/>
              <a:buAutoNum type="arabicPeriod"/>
            </a:pPr>
            <a:r>
              <a:rPr lang="en-GB" b="0" i="0" dirty="0" smtClean="0">
                <a:effectLst/>
                <a:latin typeface="inherit"/>
              </a:rPr>
              <a:t>Maven Complier Plugin</a:t>
            </a:r>
          </a:p>
          <a:p>
            <a:pPr fontAlgn="base">
              <a:buFont typeface="+mj-lt"/>
              <a:buAutoNum type="arabicPeriod"/>
            </a:pPr>
            <a:r>
              <a:rPr lang="en-GB" b="0" i="0" dirty="0" smtClean="0">
                <a:effectLst/>
                <a:latin typeface="inherit"/>
              </a:rPr>
              <a:t>Maven Surefire Plugin</a:t>
            </a:r>
          </a:p>
          <a:p>
            <a:pPr fontAlgn="base">
              <a:buFont typeface="+mj-lt"/>
              <a:buAutoNum type="arabicPeriod"/>
            </a:pPr>
            <a:r>
              <a:rPr lang="en-GB" b="0" i="0" dirty="0" smtClean="0">
                <a:effectLst/>
                <a:latin typeface="inherit"/>
              </a:rPr>
              <a:t>Notepad</a:t>
            </a:r>
            <a:endParaRPr lang="en-GB" b="0" i="0" dirty="0">
              <a:effectLst/>
              <a:latin typeface="inherit"/>
            </a:endParaRPr>
          </a:p>
        </p:txBody>
      </p:sp>
      <p:sp>
        <p:nvSpPr>
          <p:cNvPr id="5" name="Rectangle 4"/>
          <p:cNvSpPr/>
          <p:nvPr/>
        </p:nvSpPr>
        <p:spPr>
          <a:xfrm>
            <a:off x="952500" y="4946134"/>
            <a:ext cx="4224233" cy="369332"/>
          </a:xfrm>
          <a:prstGeom prst="rect">
            <a:avLst/>
          </a:prstGeom>
        </p:spPr>
        <p:txBody>
          <a:bodyPr wrap="none">
            <a:spAutoFit/>
          </a:bodyPr>
          <a:lstStyle/>
          <a:p>
            <a:r>
              <a:rPr lang="en-GB" b="0" i="0" dirty="0" smtClean="0">
                <a:solidFill>
                  <a:srgbClr val="686868"/>
                </a:solidFill>
                <a:effectLst/>
                <a:latin typeface="Open Sans"/>
              </a:rPr>
              <a:t>Let us first create some tests in a class.</a:t>
            </a:r>
            <a:endParaRPr lang="en-IN" dirty="0"/>
          </a:p>
        </p:txBody>
      </p:sp>
    </p:spTree>
    <p:extLst>
      <p:ext uri="{BB962C8B-B14F-4D97-AF65-F5344CB8AC3E}">
        <p14:creationId xmlns:p14="http://schemas.microsoft.com/office/powerpoint/2010/main" val="1194730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150291668"/>
              </p:ext>
            </p:extLst>
          </p:nvPr>
        </p:nvGraphicFramePr>
        <p:xfrm>
          <a:off x="307975" y="0"/>
          <a:ext cx="3829050" cy="5418137"/>
        </p:xfrm>
        <a:graphic>
          <a:graphicData uri="http://schemas.openxmlformats.org/presentationml/2006/ole">
            <mc:AlternateContent xmlns:mc="http://schemas.openxmlformats.org/markup-compatibility/2006">
              <mc:Choice xmlns:v="urn:schemas-microsoft-com:vml" Requires="v">
                <p:oleObj spid="_x0000_s9356"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307975" y="0"/>
                        <a:ext cx="3829050" cy="5418137"/>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672855886"/>
              </p:ext>
            </p:extLst>
          </p:nvPr>
        </p:nvGraphicFramePr>
        <p:xfrm>
          <a:off x="6515100" y="342900"/>
          <a:ext cx="4432300" cy="3962399"/>
        </p:xfrm>
        <a:graphic>
          <a:graphicData uri="http://schemas.openxmlformats.org/presentationml/2006/ole">
            <mc:AlternateContent xmlns:mc="http://schemas.openxmlformats.org/markup-compatibility/2006">
              <mc:Choice xmlns:v="urn:schemas-microsoft-com:vml" Requires="v">
                <p:oleObj spid="_x0000_s9357" name="Acrobat Document" r:id="rId5" imgW="5667219" imgH="8019658" progId="Acrobat.Document.DC">
                  <p:embed/>
                </p:oleObj>
              </mc:Choice>
              <mc:Fallback>
                <p:oleObj name="Acrobat Document" r:id="rId5" imgW="5667219" imgH="8019658" progId="Acrobat.Document.DC">
                  <p:embed/>
                  <p:pic>
                    <p:nvPicPr>
                      <p:cNvPr id="0" name=""/>
                      <p:cNvPicPr/>
                      <p:nvPr/>
                    </p:nvPicPr>
                    <p:blipFill>
                      <a:blip r:embed="rId6"/>
                      <a:stretch>
                        <a:fillRect/>
                      </a:stretch>
                    </p:blipFill>
                    <p:spPr>
                      <a:xfrm>
                        <a:off x="6515100" y="342900"/>
                        <a:ext cx="4432300" cy="3962399"/>
                      </a:xfrm>
                      <a:prstGeom prst="rect">
                        <a:avLst/>
                      </a:prstGeom>
                    </p:spPr>
                  </p:pic>
                </p:oleObj>
              </mc:Fallback>
            </mc:AlternateContent>
          </a:graphicData>
        </a:graphic>
      </p:graphicFrame>
    </p:spTree>
    <p:extLst>
      <p:ext uri="{BB962C8B-B14F-4D97-AF65-F5344CB8AC3E}">
        <p14:creationId xmlns:p14="http://schemas.microsoft.com/office/powerpoint/2010/main" val="3397959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800" y="454024"/>
            <a:ext cx="12014200" cy="6200775"/>
          </a:xfrm>
        </p:spPr>
        <p:txBody>
          <a:bodyPr>
            <a:normAutofit fontScale="55000" lnSpcReduction="20000"/>
          </a:bodyPr>
          <a:lstStyle/>
          <a:p>
            <a:pPr fontAlgn="base"/>
            <a:r>
              <a:rPr lang="en-GB" sz="3800" b="1" i="1" dirty="0">
                <a:solidFill>
                  <a:srgbClr val="0070C0"/>
                </a:solidFill>
              </a:rPr>
              <a:t>@BeforeClass</a:t>
            </a:r>
            <a:r>
              <a:rPr lang="en-GB" sz="3800" dirty="0"/>
              <a:t> – The @BeforeClass method in TestNG will run before the first method invokes of the current class</a:t>
            </a:r>
            <a:r>
              <a:rPr lang="en-GB" sz="3800" dirty="0" smtClean="0"/>
              <a:t>.</a:t>
            </a:r>
          </a:p>
          <a:p>
            <a:pPr fontAlgn="base"/>
            <a:endParaRPr lang="en-GB" sz="3800" dirty="0"/>
          </a:p>
          <a:p>
            <a:pPr fontAlgn="base"/>
            <a:r>
              <a:rPr lang="en-GB" sz="3800" b="1" i="1" dirty="0">
                <a:solidFill>
                  <a:srgbClr val="0070C0"/>
                </a:solidFill>
              </a:rPr>
              <a:t>@AfterClass</a:t>
            </a:r>
            <a:r>
              <a:rPr lang="en-GB" sz="3800" dirty="0"/>
              <a:t> – The @AfterClass method in TestNG will execute after all the test methods of the current class execute</a:t>
            </a:r>
            <a:r>
              <a:rPr lang="en-GB" sz="3800" dirty="0" smtClean="0"/>
              <a:t>.</a:t>
            </a:r>
          </a:p>
          <a:p>
            <a:pPr fontAlgn="base"/>
            <a:endParaRPr lang="en-GB" sz="3800" dirty="0"/>
          </a:p>
          <a:p>
            <a:pPr fontAlgn="base"/>
            <a:r>
              <a:rPr lang="en-GB" sz="3800" b="1" i="1" dirty="0">
                <a:solidFill>
                  <a:srgbClr val="0070C0"/>
                </a:solidFill>
              </a:rPr>
              <a:t>@BeforeMethod </a:t>
            </a:r>
            <a:r>
              <a:rPr lang="en-GB" sz="3800" dirty="0"/>
              <a:t>– The @BeforeMethod method in TestNG will execute before each test method. </a:t>
            </a:r>
            <a:endParaRPr lang="en-GB" sz="3800" dirty="0" smtClean="0"/>
          </a:p>
          <a:p>
            <a:pPr fontAlgn="base"/>
            <a:endParaRPr lang="en-GB" sz="3800" dirty="0"/>
          </a:p>
          <a:p>
            <a:pPr fontAlgn="base"/>
            <a:r>
              <a:rPr lang="en-GB" sz="3800" b="1" i="1" dirty="0">
                <a:solidFill>
                  <a:srgbClr val="0070C0"/>
                </a:solidFill>
              </a:rPr>
              <a:t>@AfterMethod</a:t>
            </a:r>
            <a:r>
              <a:rPr lang="en-GB" sz="3800" dirty="0"/>
              <a:t> – The @AfterMethod method in TestNG will run after each test method is executed</a:t>
            </a:r>
            <a:r>
              <a:rPr lang="en-GB" sz="3800" dirty="0" smtClean="0"/>
              <a:t>.</a:t>
            </a:r>
          </a:p>
          <a:p>
            <a:pPr fontAlgn="base"/>
            <a:endParaRPr lang="en-GB" sz="3800" dirty="0"/>
          </a:p>
          <a:p>
            <a:pPr fontAlgn="base"/>
            <a:r>
              <a:rPr lang="en-GB" sz="3800" b="1" i="1" dirty="0">
                <a:solidFill>
                  <a:srgbClr val="0070C0"/>
                </a:solidFill>
              </a:rPr>
              <a:t>@BeforeGroups</a:t>
            </a:r>
            <a:r>
              <a:rPr lang="en-GB" sz="3800" dirty="0"/>
              <a:t> – The @BeforeGroups method in TestNG run before the test cases of that group execute. It executes just once</a:t>
            </a:r>
            <a:r>
              <a:rPr lang="en-GB" sz="3800" dirty="0" smtClean="0"/>
              <a:t>.</a:t>
            </a:r>
          </a:p>
          <a:p>
            <a:pPr fontAlgn="base"/>
            <a:endParaRPr lang="en-GB" sz="3800" dirty="0"/>
          </a:p>
          <a:p>
            <a:pPr fontAlgn="base"/>
            <a:r>
              <a:rPr lang="en-GB" sz="3800" b="1" i="1" dirty="0">
                <a:solidFill>
                  <a:srgbClr val="0070C0"/>
                </a:solidFill>
              </a:rPr>
              <a:t>@AfterGroups </a:t>
            </a:r>
            <a:r>
              <a:rPr lang="en-GB" sz="3800" dirty="0"/>
              <a:t>– The @AfterGroups method in TestNG run after the test cases of that group execute. It executes only once. </a:t>
            </a:r>
            <a:endParaRPr lang="en-GB" sz="3800" dirty="0" smtClean="0"/>
          </a:p>
          <a:p>
            <a:pPr marL="0" indent="0" fontAlgn="base">
              <a:buNone/>
            </a:pPr>
            <a:endParaRPr lang="en-GB" sz="3800" dirty="0"/>
          </a:p>
          <a:p>
            <a:pPr fontAlgn="base"/>
            <a:r>
              <a:rPr lang="en-GB" sz="3800" b="1" i="1" dirty="0">
                <a:solidFill>
                  <a:srgbClr val="0070C0"/>
                </a:solidFill>
              </a:rPr>
              <a:t>@Parameters</a:t>
            </a:r>
            <a:r>
              <a:rPr lang="en-GB" sz="3800" b="1" dirty="0"/>
              <a:t> –</a:t>
            </a:r>
            <a:r>
              <a:rPr lang="en-GB" sz="3800" dirty="0"/>
              <a:t>This annotation is used to pass parameters to test methods</a:t>
            </a:r>
            <a:r>
              <a:rPr lang="en-GB" sz="3800" dirty="0" smtClean="0"/>
              <a:t>.</a:t>
            </a:r>
          </a:p>
          <a:p>
            <a:pPr fontAlgn="base"/>
            <a:endParaRPr lang="en-GB" sz="3800" b="1" i="1" dirty="0" smtClean="0"/>
          </a:p>
          <a:p>
            <a:pPr marL="0" indent="0" fontAlgn="base">
              <a:buNone/>
            </a:pPr>
            <a:endParaRPr lang="en-GB" dirty="0"/>
          </a:p>
          <a:p>
            <a:endParaRPr lang="en-IN" dirty="0"/>
          </a:p>
        </p:txBody>
      </p:sp>
    </p:spTree>
    <p:extLst>
      <p:ext uri="{BB962C8B-B14F-4D97-AF65-F5344CB8AC3E}">
        <p14:creationId xmlns:p14="http://schemas.microsoft.com/office/powerpoint/2010/main" val="2313919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a:t>How to create a batch file?</a:t>
            </a:r>
            <a:endParaRPr lang="en-IN" sz="2800" dirty="0"/>
          </a:p>
        </p:txBody>
      </p:sp>
      <p:sp>
        <p:nvSpPr>
          <p:cNvPr id="3" name="Rectangle 2"/>
          <p:cNvSpPr/>
          <p:nvPr/>
        </p:nvSpPr>
        <p:spPr>
          <a:xfrm>
            <a:off x="990600" y="1817638"/>
            <a:ext cx="10363200" cy="1754326"/>
          </a:xfrm>
          <a:prstGeom prst="rect">
            <a:avLst/>
          </a:prstGeom>
        </p:spPr>
        <p:txBody>
          <a:bodyPr wrap="square">
            <a:spAutoFit/>
          </a:bodyPr>
          <a:lstStyle/>
          <a:p>
            <a:r>
              <a:rPr lang="en-GB" b="0" i="0" dirty="0" smtClean="0">
                <a:solidFill>
                  <a:srgbClr val="000000"/>
                </a:solidFill>
                <a:effectLst/>
                <a:latin typeface="Open Sans"/>
              </a:rPr>
              <a:t>Step 1: Open notepad</a:t>
            </a:r>
          </a:p>
          <a:p>
            <a:r>
              <a:rPr lang="en-GB" dirty="0" smtClean="0"/>
              <a:t/>
            </a:r>
            <a:br>
              <a:rPr lang="en-GB" dirty="0" smtClean="0"/>
            </a:br>
            <a:r>
              <a:rPr lang="en-GB" b="0" i="0" dirty="0" smtClean="0">
                <a:solidFill>
                  <a:srgbClr val="000000"/>
                </a:solidFill>
                <a:effectLst/>
                <a:latin typeface="Open Sans"/>
              </a:rPr>
              <a:t>Step 2: Paste the below lines of code – You may need to add your project location. In the example, project location is set as C:\Users\bhara\eclipse-workspace\TestNGDemo</a:t>
            </a:r>
          </a:p>
          <a:p>
            <a:r>
              <a:rPr lang="en-GB" dirty="0" smtClean="0"/>
              <a:t/>
            </a:r>
            <a:br>
              <a:rPr lang="en-GB" dirty="0" smtClean="0"/>
            </a:br>
            <a:r>
              <a:rPr lang="en-GB" b="0" i="0" dirty="0" smtClean="0">
                <a:solidFill>
                  <a:srgbClr val="000000"/>
                </a:solidFill>
                <a:effectLst/>
                <a:latin typeface="Open Sans"/>
              </a:rPr>
              <a:t>Step 3: Save the file as ‘TestNGProject.bat’ in location that you want to save.</a:t>
            </a:r>
            <a:endParaRPr lang="en-IN" dirty="0"/>
          </a:p>
        </p:txBody>
      </p:sp>
      <p:sp>
        <p:nvSpPr>
          <p:cNvPr id="5" name="Rectangle 4"/>
          <p:cNvSpPr/>
          <p:nvPr/>
        </p:nvSpPr>
        <p:spPr>
          <a:xfrm>
            <a:off x="1092200" y="5393035"/>
            <a:ext cx="10591800" cy="646331"/>
          </a:xfrm>
          <a:prstGeom prst="rect">
            <a:avLst/>
          </a:prstGeom>
        </p:spPr>
        <p:txBody>
          <a:bodyPr wrap="square">
            <a:spAutoFit/>
          </a:bodyPr>
          <a:lstStyle/>
          <a:p>
            <a:r>
              <a:rPr lang="en-GB" b="0" i="0" dirty="0" smtClean="0">
                <a:solidFill>
                  <a:srgbClr val="000000"/>
                </a:solidFill>
                <a:effectLst/>
                <a:latin typeface="Open Sans"/>
              </a:rPr>
              <a:t>Now, to run the tests, double click on the </a:t>
            </a:r>
            <a:r>
              <a:rPr lang="en-GB" b="1" i="0" dirty="0" smtClean="0">
                <a:solidFill>
                  <a:srgbClr val="000000"/>
                </a:solidFill>
                <a:effectLst/>
                <a:latin typeface="Open Sans"/>
              </a:rPr>
              <a:t>TestNGProject.bat file</a:t>
            </a:r>
            <a:r>
              <a:rPr lang="en-GB" b="0" i="0" dirty="0" smtClean="0">
                <a:solidFill>
                  <a:srgbClr val="000000"/>
                </a:solidFill>
                <a:effectLst/>
                <a:latin typeface="Open Sans"/>
              </a:rPr>
              <a:t> and all the commands mentioned in the file will be executed one by one.</a:t>
            </a:r>
            <a:endParaRPr lang="en-IN" dirty="0"/>
          </a:p>
        </p:txBody>
      </p:sp>
      <p:graphicFrame>
        <p:nvGraphicFramePr>
          <p:cNvPr id="6" name="Object 5"/>
          <p:cNvGraphicFramePr>
            <a:graphicFrameLocks noChangeAspect="1"/>
          </p:cNvGraphicFramePr>
          <p:nvPr>
            <p:extLst>
              <p:ext uri="{D42A27DB-BD31-4B8C-83A1-F6EECF244321}">
                <p14:modId xmlns:p14="http://schemas.microsoft.com/office/powerpoint/2010/main" val="1345048097"/>
              </p:ext>
            </p:extLst>
          </p:nvPr>
        </p:nvGraphicFramePr>
        <p:xfrm>
          <a:off x="2517774" y="4168774"/>
          <a:ext cx="2257425" cy="1076325"/>
        </p:xfrm>
        <a:graphic>
          <a:graphicData uri="http://schemas.openxmlformats.org/presentationml/2006/ole">
            <mc:AlternateContent xmlns:mc="http://schemas.openxmlformats.org/markup-compatibility/2006">
              <mc:Choice xmlns:v="urn:schemas-microsoft-com:vml" Requires="v">
                <p:oleObj spid="_x0000_s10312" name="Packager Shell Object" showAsIcon="1" r:id="rId3" imgW="960840" imgH="437760" progId="Package">
                  <p:embed/>
                </p:oleObj>
              </mc:Choice>
              <mc:Fallback>
                <p:oleObj name="Packager Shell Object" showAsIcon="1" r:id="rId3" imgW="960840" imgH="437760" progId="Package">
                  <p:embed/>
                  <p:pic>
                    <p:nvPicPr>
                      <p:cNvPr id="0" name=""/>
                      <p:cNvPicPr/>
                      <p:nvPr/>
                    </p:nvPicPr>
                    <p:blipFill>
                      <a:blip r:embed="rId4"/>
                      <a:stretch>
                        <a:fillRect/>
                      </a:stretch>
                    </p:blipFill>
                    <p:spPr>
                      <a:xfrm>
                        <a:off x="2517774" y="4168774"/>
                        <a:ext cx="2257425" cy="1076325"/>
                      </a:xfrm>
                      <a:prstGeom prst="rect">
                        <a:avLst/>
                      </a:prstGeom>
                    </p:spPr>
                  </p:pic>
                </p:oleObj>
              </mc:Fallback>
            </mc:AlternateContent>
          </a:graphicData>
        </a:graphic>
      </p:graphicFrame>
    </p:spTree>
    <p:extLst>
      <p:ext uri="{BB962C8B-B14F-4D97-AF65-F5344CB8AC3E}">
        <p14:creationId xmlns:p14="http://schemas.microsoft.com/office/powerpoint/2010/main" val="1807087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dirty="0"/>
              <a:t>How</a:t>
            </a:r>
            <a:r>
              <a:rPr lang="en-GB" b="1" dirty="0"/>
              <a:t> </a:t>
            </a:r>
            <a:r>
              <a:rPr lang="en-GB" sz="2800" b="1" dirty="0"/>
              <a:t>to pass Parameters in TestNG</a:t>
            </a:r>
            <a:r>
              <a:rPr lang="en-GB" b="1" dirty="0"/>
              <a:t/>
            </a:r>
            <a:br>
              <a:rPr lang="en-GB" b="1" dirty="0"/>
            </a:br>
            <a:endParaRPr lang="en-IN" dirty="0"/>
          </a:p>
        </p:txBody>
      </p:sp>
      <p:sp>
        <p:nvSpPr>
          <p:cNvPr id="3" name="Rectangle 2"/>
          <p:cNvSpPr/>
          <p:nvPr/>
        </p:nvSpPr>
        <p:spPr>
          <a:xfrm>
            <a:off x="1003300" y="1367522"/>
            <a:ext cx="10033000" cy="646331"/>
          </a:xfrm>
          <a:prstGeom prst="rect">
            <a:avLst/>
          </a:prstGeom>
        </p:spPr>
        <p:txBody>
          <a:bodyPr wrap="square">
            <a:spAutoFit/>
          </a:bodyPr>
          <a:lstStyle/>
          <a:p>
            <a:r>
              <a:rPr lang="en-GB" dirty="0" smtClean="0">
                <a:solidFill>
                  <a:srgbClr val="000000"/>
                </a:solidFill>
                <a:latin typeface="Open Sans"/>
              </a:rPr>
              <a:t>It is defined as an ability </a:t>
            </a:r>
            <a:r>
              <a:rPr lang="en-GB" dirty="0">
                <a:solidFill>
                  <a:srgbClr val="000000"/>
                </a:solidFill>
                <a:latin typeface="Open Sans"/>
              </a:rPr>
              <a:t>to pass different test data to a test case as arguments, which is called </a:t>
            </a:r>
            <a:r>
              <a:rPr lang="en-GB" dirty="0">
                <a:solidFill>
                  <a:srgbClr val="FF0000"/>
                </a:solidFill>
                <a:latin typeface="Open Sans"/>
              </a:rPr>
              <a:t>parametrization</a:t>
            </a:r>
            <a:endParaRPr lang="en-IN" dirty="0">
              <a:solidFill>
                <a:srgbClr val="FF0000"/>
              </a:solidFill>
            </a:endParaRPr>
          </a:p>
        </p:txBody>
      </p:sp>
      <p:sp>
        <p:nvSpPr>
          <p:cNvPr id="4" name="Rectangle 3"/>
          <p:cNvSpPr/>
          <p:nvPr/>
        </p:nvSpPr>
        <p:spPr>
          <a:xfrm>
            <a:off x="1003300" y="2244636"/>
            <a:ext cx="10172700" cy="1477328"/>
          </a:xfrm>
          <a:prstGeom prst="rect">
            <a:avLst/>
          </a:prstGeom>
        </p:spPr>
        <p:txBody>
          <a:bodyPr wrap="square">
            <a:spAutoFit/>
          </a:bodyPr>
          <a:lstStyle/>
          <a:p>
            <a:pPr fontAlgn="base"/>
            <a:r>
              <a:rPr lang="en-GB" dirty="0">
                <a:solidFill>
                  <a:srgbClr val="000000"/>
                </a:solidFill>
                <a:latin typeface="inherit"/>
              </a:rPr>
              <a:t>There are mainly two ways through which we can provide parameter values to </a:t>
            </a:r>
            <a:r>
              <a:rPr lang="en-GB" b="1" dirty="0">
                <a:solidFill>
                  <a:srgbClr val="000000"/>
                </a:solidFill>
                <a:latin typeface="inherit"/>
                <a:hlinkClick r:id="rId2"/>
              </a:rPr>
              <a:t>TestNG </a:t>
            </a:r>
            <a:r>
              <a:rPr lang="en-GB" dirty="0">
                <a:solidFill>
                  <a:srgbClr val="000000"/>
                </a:solidFill>
                <a:latin typeface="inherit"/>
              </a:rPr>
              <a:t>tests</a:t>
            </a:r>
            <a:r>
              <a:rPr lang="en-GB" dirty="0" smtClean="0">
                <a:solidFill>
                  <a:srgbClr val="000000"/>
                </a:solidFill>
                <a:latin typeface="inherit"/>
              </a:rPr>
              <a:t>.</a:t>
            </a:r>
          </a:p>
          <a:p>
            <a:pPr fontAlgn="base"/>
            <a:endParaRPr lang="en-GB" dirty="0">
              <a:solidFill>
                <a:srgbClr val="686868"/>
              </a:solidFill>
              <a:latin typeface="Open Sans"/>
            </a:endParaRPr>
          </a:p>
          <a:p>
            <a:pPr fontAlgn="base">
              <a:buFont typeface="+mj-lt"/>
              <a:buAutoNum type="arabicPeriod"/>
            </a:pPr>
            <a:r>
              <a:rPr lang="en-GB" i="1" dirty="0">
                <a:solidFill>
                  <a:srgbClr val="000000"/>
                </a:solidFill>
                <a:latin typeface="inherit"/>
              </a:rPr>
              <a:t>Through </a:t>
            </a:r>
            <a:r>
              <a:rPr lang="en-GB" b="1" i="1" dirty="0">
                <a:solidFill>
                  <a:srgbClr val="000000"/>
                </a:solidFill>
                <a:latin typeface="inherit"/>
              </a:rPr>
              <a:t>testng.xml  </a:t>
            </a:r>
            <a:r>
              <a:rPr lang="en-GB" i="1" dirty="0">
                <a:solidFill>
                  <a:srgbClr val="000000"/>
                </a:solidFill>
                <a:latin typeface="inherit"/>
              </a:rPr>
              <a:t>XML configuration </a:t>
            </a:r>
            <a:r>
              <a:rPr lang="en-GB" i="1" dirty="0" smtClean="0">
                <a:solidFill>
                  <a:srgbClr val="000000"/>
                </a:solidFill>
                <a:latin typeface="inherit"/>
              </a:rPr>
              <a:t>file</a:t>
            </a:r>
          </a:p>
          <a:p>
            <a:pPr fontAlgn="base">
              <a:buFont typeface="+mj-lt"/>
              <a:buAutoNum type="arabicPeriod"/>
            </a:pPr>
            <a:endParaRPr lang="en-GB" dirty="0">
              <a:solidFill>
                <a:srgbClr val="686868"/>
              </a:solidFill>
              <a:latin typeface="inherit"/>
            </a:endParaRPr>
          </a:p>
          <a:p>
            <a:pPr fontAlgn="base">
              <a:buFont typeface="+mj-lt"/>
              <a:buAutoNum type="arabicPeriod"/>
            </a:pPr>
            <a:r>
              <a:rPr lang="en-GB" i="1" dirty="0">
                <a:solidFill>
                  <a:srgbClr val="000000"/>
                </a:solidFill>
                <a:latin typeface="inherit"/>
              </a:rPr>
              <a:t>Through </a:t>
            </a:r>
            <a:r>
              <a:rPr lang="en-GB" b="1" i="1" dirty="0">
                <a:solidFill>
                  <a:srgbClr val="000000"/>
                </a:solidFill>
                <a:latin typeface="inherit"/>
              </a:rPr>
              <a:t>DataProviders</a:t>
            </a:r>
            <a:endParaRPr lang="en-GB" b="0" i="0" dirty="0">
              <a:solidFill>
                <a:srgbClr val="686868"/>
              </a:solidFill>
              <a:effectLst/>
              <a:latin typeface="inherit"/>
            </a:endParaRPr>
          </a:p>
        </p:txBody>
      </p:sp>
      <p:sp>
        <p:nvSpPr>
          <p:cNvPr id="5" name="Rectangle 4"/>
          <p:cNvSpPr/>
          <p:nvPr/>
        </p:nvSpPr>
        <p:spPr>
          <a:xfrm>
            <a:off x="838200" y="4275912"/>
            <a:ext cx="11150600" cy="923330"/>
          </a:xfrm>
          <a:prstGeom prst="rect">
            <a:avLst/>
          </a:prstGeom>
        </p:spPr>
        <p:txBody>
          <a:bodyPr wrap="square">
            <a:spAutoFit/>
          </a:bodyPr>
          <a:lstStyle/>
          <a:p>
            <a:r>
              <a:rPr lang="en-GB" dirty="0">
                <a:solidFill>
                  <a:srgbClr val="000000"/>
                </a:solidFill>
                <a:latin typeface="Open Sans"/>
              </a:rPr>
              <a:t>we will discuss using </a:t>
            </a:r>
            <a:r>
              <a:rPr lang="en-GB" b="1" dirty="0">
                <a:solidFill>
                  <a:srgbClr val="000000"/>
                </a:solidFill>
                <a:latin typeface="Open Sans"/>
              </a:rPr>
              <a:t>testng.xml</a:t>
            </a:r>
            <a:r>
              <a:rPr lang="en-GB" dirty="0">
                <a:solidFill>
                  <a:srgbClr val="000000"/>
                </a:solidFill>
                <a:latin typeface="Open Sans"/>
              </a:rPr>
              <a:t> for parametrization. If we need to pass some simple values such as String or Integer types to the test methods at runtime, there is something called </a:t>
            </a:r>
            <a:r>
              <a:rPr lang="en-GB" b="1" i="1" dirty="0">
                <a:solidFill>
                  <a:srgbClr val="000000"/>
                </a:solidFill>
                <a:latin typeface="inherit"/>
              </a:rPr>
              <a:t>@Parameter</a:t>
            </a:r>
            <a:r>
              <a:rPr lang="en-GB" dirty="0">
                <a:solidFill>
                  <a:srgbClr val="000000"/>
                </a:solidFill>
                <a:latin typeface="Open Sans"/>
              </a:rPr>
              <a:t> where parameter values through TestNG XML configuration files pass to test.</a:t>
            </a:r>
            <a:endParaRPr lang="en-IN" dirty="0"/>
          </a:p>
        </p:txBody>
      </p:sp>
      <p:sp>
        <p:nvSpPr>
          <p:cNvPr id="6" name="Rectangle 2"/>
          <p:cNvSpPr>
            <a:spLocks noChangeArrowheads="1"/>
          </p:cNvSpPr>
          <p:nvPr/>
        </p:nvSpPr>
        <p:spPr bwMode="auto">
          <a:xfrm>
            <a:off x="1143000" y="5626935"/>
            <a:ext cx="74803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rgbClr val="808080"/>
                </a:solidFill>
                <a:effectLst/>
                <a:latin typeface="Monaco"/>
              </a:rPr>
              <a:t>@Parameters</a:t>
            </a:r>
            <a:r>
              <a:rPr kumimoji="0" lang="en-US" altLang="en-US" sz="2000" b="0" i="0" u="none" strike="noStrike" cap="none" normalizeH="0" baseline="0" smtClean="0">
                <a:ln>
                  <a:noFill/>
                </a:ln>
                <a:solidFill>
                  <a:srgbClr val="000000"/>
                </a:solidFill>
                <a:effectLst/>
                <a:latin typeface="Monaco"/>
              </a:rPr>
              <a:t>(</a:t>
            </a:r>
            <a:r>
              <a:rPr kumimoji="0" lang="en-US" altLang="en-US" sz="2000" b="0" i="0" u="none" strike="noStrike" cap="none" normalizeH="0" baseline="0" smtClean="0">
                <a:ln>
                  <a:noFill/>
                </a:ln>
                <a:solidFill>
                  <a:srgbClr val="0000FF"/>
                </a:solidFill>
                <a:effectLst/>
                <a:latin typeface="Monaco"/>
              </a:rPr>
              <a:t>"value"</a:t>
            </a:r>
            <a:r>
              <a:rPr kumimoji="0" lang="en-US" altLang="en-US" sz="2000" b="0" i="0" u="none" strike="noStrike" cap="none" normalizeH="0" baseline="0" smtClean="0">
                <a:ln>
                  <a:noFill/>
                </a:ln>
                <a:solidFill>
                  <a:srgbClr val="000000"/>
                </a:solidFill>
                <a:effectLst/>
                <a:latin typeface="Monaco"/>
              </a:rPr>
              <a:t>)</a:t>
            </a:r>
            <a:r>
              <a:rPr kumimoji="0" lang="en-US" altLang="en-US" sz="2000" b="0" i="0" u="none" strike="noStrike" cap="none" normalizeH="0" baseline="0" smtClean="0">
                <a:ln>
                  <a:noFill/>
                </a:ln>
                <a:solidFill>
                  <a:schemeClr val="tx1"/>
                </a:solidFill>
                <a:effectLst/>
              </a:rPr>
              <a:t> </a:t>
            </a:r>
            <a:endParaRPr kumimoji="0" lang="en-US" altLang="en-US" sz="20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0822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000" dirty="0"/>
              <a:t>Let us explain how we can use parameters. To start with, add the below dependencies to the POM.xml in the case of the Maven project.</a:t>
            </a:r>
            <a:endParaRPr lang="en-IN" sz="2000" dirty="0"/>
          </a:p>
        </p:txBody>
      </p:sp>
      <p:sp>
        <p:nvSpPr>
          <p:cNvPr id="3" name="Rectangle 2"/>
          <p:cNvSpPr>
            <a:spLocks noChangeArrowheads="1"/>
          </p:cNvSpPr>
          <p:nvPr/>
        </p:nvSpPr>
        <p:spPr bwMode="auto">
          <a:xfrm>
            <a:off x="952500" y="1639481"/>
            <a:ext cx="5346700" cy="473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Monaco"/>
              </a:rPr>
              <a:t>&lt;dependencies&gt;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686868"/>
                </a:solidFill>
                <a:effectLst/>
                <a:latin typeface="Monaco"/>
              </a:rPr>
              <a:t>   </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686868"/>
                </a:solidFill>
                <a:effectLst/>
                <a:latin typeface="Monaco"/>
              </a:rPr>
              <a:t>      </a:t>
            </a:r>
            <a:r>
              <a:rPr kumimoji="0" lang="en-US" altLang="en-US" sz="1400" b="0" i="0" u="none" strike="noStrike" cap="none" normalizeH="0" baseline="0" dirty="0" smtClean="0">
                <a:ln>
                  <a:noFill/>
                </a:ln>
                <a:solidFill>
                  <a:srgbClr val="000000"/>
                </a:solidFill>
                <a:effectLst/>
                <a:latin typeface="Monaco"/>
              </a:rPr>
              <a:t>&lt;dependency&gt;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686868"/>
                </a:solidFill>
                <a:effectLst/>
                <a:latin typeface="Monaco"/>
              </a:rPr>
              <a:t>          </a:t>
            </a:r>
            <a:r>
              <a:rPr kumimoji="0" lang="en-US" altLang="en-US" sz="1400" b="0" i="0" u="none" strike="noStrike" cap="none" normalizeH="0" baseline="0" dirty="0" smtClean="0">
                <a:ln>
                  <a:noFill/>
                </a:ln>
                <a:solidFill>
                  <a:srgbClr val="000000"/>
                </a:solidFill>
                <a:effectLst/>
                <a:latin typeface="Monaco"/>
              </a:rPr>
              <a:t>&lt;groupId&gt;org.seleniumhq.selenium&lt;/groupId&gt;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686868"/>
                </a:solidFill>
                <a:effectLst/>
                <a:latin typeface="Monaco"/>
              </a:rPr>
              <a:t>          </a:t>
            </a:r>
            <a:r>
              <a:rPr kumimoji="0" lang="en-US" altLang="en-US" sz="1400" b="0" i="0" u="none" strike="noStrike" cap="none" normalizeH="0" baseline="0" dirty="0" smtClean="0">
                <a:ln>
                  <a:noFill/>
                </a:ln>
                <a:solidFill>
                  <a:srgbClr val="000000"/>
                </a:solidFill>
                <a:effectLst/>
                <a:latin typeface="Monaco"/>
              </a:rPr>
              <a:t>&lt;artifactId&gt;selenium-java&lt;/artifactId&gt;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686868"/>
                </a:solidFill>
                <a:effectLst/>
                <a:latin typeface="Monaco"/>
              </a:rPr>
              <a:t>          </a:t>
            </a:r>
            <a:r>
              <a:rPr kumimoji="0" lang="en-US" altLang="en-US" sz="1400" b="0" i="0" u="none" strike="noStrike" cap="none" normalizeH="0" baseline="0" dirty="0" smtClean="0">
                <a:ln>
                  <a:noFill/>
                </a:ln>
                <a:solidFill>
                  <a:srgbClr val="000000"/>
                </a:solidFill>
                <a:effectLst/>
                <a:latin typeface="Monaco"/>
              </a:rPr>
              <a:t>&lt;version&gt;</a:t>
            </a:r>
            <a:r>
              <a:rPr kumimoji="0" lang="en-US" altLang="en-US" sz="1400" b="0" i="0" u="none" strike="noStrike" cap="none" normalizeH="0" baseline="0" dirty="0" smtClean="0">
                <a:ln>
                  <a:noFill/>
                </a:ln>
                <a:solidFill>
                  <a:srgbClr val="009900"/>
                </a:solidFill>
                <a:effectLst/>
                <a:latin typeface="Monaco"/>
              </a:rPr>
              <a:t>3.141</a:t>
            </a:r>
            <a:r>
              <a:rPr kumimoji="0" lang="en-US" altLang="en-US" sz="1400" b="0" i="0" u="none" strike="noStrike" cap="none" normalizeH="0" baseline="0" dirty="0" smtClean="0">
                <a:ln>
                  <a:noFill/>
                </a:ln>
                <a:solidFill>
                  <a:srgbClr val="000000"/>
                </a:solidFill>
                <a:effectLst/>
                <a:latin typeface="Monaco"/>
              </a:rPr>
              <a:t>.</a:t>
            </a:r>
            <a:r>
              <a:rPr kumimoji="0" lang="en-US" altLang="en-US" sz="1400" b="0" i="0" u="none" strike="noStrike" cap="none" normalizeH="0" baseline="0" dirty="0" smtClean="0">
                <a:ln>
                  <a:noFill/>
                </a:ln>
                <a:solidFill>
                  <a:srgbClr val="009900"/>
                </a:solidFill>
                <a:effectLst/>
                <a:latin typeface="Monaco"/>
              </a:rPr>
              <a:t>59</a:t>
            </a:r>
            <a:r>
              <a:rPr kumimoji="0" lang="en-US" altLang="en-US" sz="1400" b="0" i="0" u="none" strike="noStrike" cap="none" normalizeH="0" baseline="0" dirty="0" smtClean="0">
                <a:ln>
                  <a:noFill/>
                </a:ln>
                <a:solidFill>
                  <a:srgbClr val="000000"/>
                </a:solidFill>
                <a:effectLst/>
                <a:latin typeface="Monaco"/>
              </a:rPr>
              <a:t>&lt;/version&gt;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686868"/>
                </a:solidFill>
                <a:effectLst/>
                <a:latin typeface="Monaco"/>
              </a:rPr>
              <a:t>      </a:t>
            </a:r>
            <a:r>
              <a:rPr kumimoji="0" lang="en-US" altLang="en-US" sz="1400" b="0" i="0" u="none" strike="noStrike" cap="none" normalizeH="0" baseline="0" dirty="0" smtClean="0">
                <a:ln>
                  <a:noFill/>
                </a:ln>
                <a:solidFill>
                  <a:srgbClr val="000000"/>
                </a:solidFill>
                <a:effectLst/>
                <a:latin typeface="Monaco"/>
              </a:rPr>
              <a:t>&lt;/dependency&gt;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686868"/>
                </a:solidFill>
                <a:effectLst/>
                <a:latin typeface="Monaco"/>
              </a:rPr>
              <a:t>       </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686868"/>
                </a:solidFill>
                <a:effectLst/>
                <a:latin typeface="Monaco"/>
              </a:rPr>
              <a:t>      </a:t>
            </a:r>
            <a:r>
              <a:rPr kumimoji="0" lang="en-US" altLang="en-US" sz="1400" b="0" i="0" u="none" strike="noStrike" cap="none" normalizeH="0" baseline="0" dirty="0" smtClean="0">
                <a:ln>
                  <a:noFill/>
                </a:ln>
                <a:solidFill>
                  <a:srgbClr val="000000"/>
                </a:solidFill>
                <a:effectLst/>
                <a:latin typeface="Monaco"/>
              </a:rPr>
              <a:t>&lt;dependency&gt;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686868"/>
                </a:solidFill>
                <a:effectLst/>
                <a:latin typeface="Monaco"/>
              </a:rPr>
              <a:t>          </a:t>
            </a:r>
            <a:r>
              <a:rPr kumimoji="0" lang="en-US" altLang="en-US" sz="1400" b="0" i="0" u="none" strike="noStrike" cap="none" normalizeH="0" baseline="0" dirty="0" smtClean="0">
                <a:ln>
                  <a:noFill/>
                </a:ln>
                <a:solidFill>
                  <a:srgbClr val="000000"/>
                </a:solidFill>
                <a:effectLst/>
                <a:latin typeface="Monaco"/>
              </a:rPr>
              <a:t>&lt;groupId&gt;io.github.bonigarcia&lt;/groupId&gt;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686868"/>
                </a:solidFill>
                <a:effectLst/>
                <a:latin typeface="Monaco"/>
              </a:rPr>
              <a:t>          </a:t>
            </a:r>
            <a:r>
              <a:rPr kumimoji="0" lang="en-US" altLang="en-US" sz="1400" b="0" i="0" u="none" strike="noStrike" cap="none" normalizeH="0" baseline="0" dirty="0" smtClean="0">
                <a:ln>
                  <a:noFill/>
                </a:ln>
                <a:solidFill>
                  <a:srgbClr val="000000"/>
                </a:solidFill>
                <a:effectLst/>
                <a:latin typeface="Monaco"/>
              </a:rPr>
              <a:t>&lt;artifactId&gt;webdrivermanager&lt;/artifactId&gt;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686868"/>
                </a:solidFill>
                <a:effectLst/>
                <a:latin typeface="Monaco"/>
              </a:rPr>
              <a:t>          </a:t>
            </a:r>
            <a:r>
              <a:rPr kumimoji="0" lang="en-US" altLang="en-US" sz="1400" b="0" i="0" u="none" strike="noStrike" cap="none" normalizeH="0" baseline="0" dirty="0" smtClean="0">
                <a:ln>
                  <a:noFill/>
                </a:ln>
                <a:solidFill>
                  <a:srgbClr val="000000"/>
                </a:solidFill>
                <a:effectLst/>
                <a:latin typeface="Monaco"/>
              </a:rPr>
              <a:t>&lt;version&gt;</a:t>
            </a:r>
            <a:r>
              <a:rPr kumimoji="0" lang="en-US" altLang="en-US" sz="1400" b="0" i="0" u="none" strike="noStrike" cap="none" normalizeH="0" baseline="0" dirty="0" smtClean="0">
                <a:ln>
                  <a:noFill/>
                </a:ln>
                <a:solidFill>
                  <a:srgbClr val="009900"/>
                </a:solidFill>
                <a:effectLst/>
                <a:latin typeface="Monaco"/>
              </a:rPr>
              <a:t>5.1</a:t>
            </a:r>
            <a:r>
              <a:rPr kumimoji="0" lang="en-US" altLang="en-US" sz="1400" b="0" i="0" u="none" strike="noStrike" cap="none" normalizeH="0" baseline="0" dirty="0" smtClean="0">
                <a:ln>
                  <a:noFill/>
                </a:ln>
                <a:solidFill>
                  <a:srgbClr val="000000"/>
                </a:solidFill>
                <a:effectLst/>
                <a:latin typeface="Monaco"/>
              </a:rPr>
              <a:t>.</a:t>
            </a:r>
            <a:r>
              <a:rPr kumimoji="0" lang="en-US" altLang="en-US" sz="1400" b="0" i="0" u="none" strike="noStrike" cap="none" normalizeH="0" baseline="0" dirty="0" smtClean="0">
                <a:ln>
                  <a:noFill/>
                </a:ln>
                <a:solidFill>
                  <a:srgbClr val="009900"/>
                </a:solidFill>
                <a:effectLst/>
                <a:latin typeface="Monaco"/>
              </a:rPr>
              <a:t>0</a:t>
            </a:r>
            <a:r>
              <a:rPr kumimoji="0" lang="en-US" altLang="en-US" sz="1400" b="0" i="0" u="none" strike="noStrike" cap="none" normalizeH="0" baseline="0" dirty="0" smtClean="0">
                <a:ln>
                  <a:noFill/>
                </a:ln>
                <a:solidFill>
                  <a:srgbClr val="000000"/>
                </a:solidFill>
                <a:effectLst/>
                <a:latin typeface="Monaco"/>
              </a:rPr>
              <a:t>&lt;/version&gt;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686868"/>
                </a:solidFill>
                <a:effectLst/>
                <a:latin typeface="Monaco"/>
              </a:rPr>
              <a:t>       </a:t>
            </a:r>
            <a:r>
              <a:rPr kumimoji="0" lang="en-US" altLang="en-US" sz="1400" b="0" i="0" u="none" strike="noStrike" cap="none" normalizeH="0" baseline="0" dirty="0" smtClean="0">
                <a:ln>
                  <a:noFill/>
                </a:ln>
                <a:solidFill>
                  <a:srgbClr val="000000"/>
                </a:solidFill>
                <a:effectLst/>
                <a:latin typeface="Monaco"/>
              </a:rPr>
              <a:t>&lt;/dependency&gt;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686868"/>
                </a:solidFill>
                <a:effectLst/>
                <a:latin typeface="Monaco"/>
              </a:rPr>
              <a:t> </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686868"/>
                </a:solidFill>
                <a:effectLst/>
                <a:latin typeface="Monaco"/>
              </a:rPr>
              <a:t>      </a:t>
            </a:r>
            <a:r>
              <a:rPr kumimoji="0" lang="en-US" altLang="en-US" sz="1400" b="0" i="0" u="none" strike="noStrike" cap="none" normalizeH="0" baseline="0" dirty="0" smtClean="0">
                <a:ln>
                  <a:noFill/>
                </a:ln>
                <a:solidFill>
                  <a:srgbClr val="000000"/>
                </a:solidFill>
                <a:effectLst/>
                <a:latin typeface="Monaco"/>
              </a:rPr>
              <a:t>&lt;dependency&gt;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686868"/>
                </a:solidFill>
                <a:effectLst/>
                <a:latin typeface="Monaco"/>
              </a:rPr>
              <a:t>           </a:t>
            </a:r>
            <a:r>
              <a:rPr kumimoji="0" lang="en-US" altLang="en-US" sz="1400" b="0" i="0" u="none" strike="noStrike" cap="none" normalizeH="0" baseline="0" dirty="0" smtClean="0">
                <a:ln>
                  <a:noFill/>
                </a:ln>
                <a:solidFill>
                  <a:srgbClr val="000000"/>
                </a:solidFill>
                <a:effectLst/>
                <a:latin typeface="Monaco"/>
              </a:rPr>
              <a:t>&lt;groupId&gt;org.testng&lt;/groupId&gt;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686868"/>
                </a:solidFill>
                <a:effectLst/>
                <a:latin typeface="Monaco"/>
              </a:rPr>
              <a:t>           </a:t>
            </a:r>
            <a:r>
              <a:rPr kumimoji="0" lang="en-US" altLang="en-US" sz="1400" b="0" i="0" u="none" strike="noStrike" cap="none" normalizeH="0" baseline="0" dirty="0" smtClean="0">
                <a:ln>
                  <a:noFill/>
                </a:ln>
                <a:solidFill>
                  <a:srgbClr val="000000"/>
                </a:solidFill>
                <a:effectLst/>
                <a:latin typeface="Monaco"/>
              </a:rPr>
              <a:t>&lt;artifactId&gt;testng&lt;/artifactId&gt;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686868"/>
                </a:solidFill>
                <a:effectLst/>
                <a:latin typeface="Monaco"/>
              </a:rPr>
              <a:t>           </a:t>
            </a:r>
            <a:r>
              <a:rPr kumimoji="0" lang="en-US" altLang="en-US" sz="1400" b="0" i="0" u="none" strike="noStrike" cap="none" normalizeH="0" baseline="0" dirty="0" smtClean="0">
                <a:ln>
                  <a:noFill/>
                </a:ln>
                <a:solidFill>
                  <a:srgbClr val="000000"/>
                </a:solidFill>
                <a:effectLst/>
                <a:latin typeface="Monaco"/>
              </a:rPr>
              <a:t>&lt;version&gt;</a:t>
            </a:r>
            <a:r>
              <a:rPr kumimoji="0" lang="en-US" altLang="en-US" sz="1400" b="0" i="0" u="none" strike="noStrike" cap="none" normalizeH="0" baseline="0" dirty="0" smtClean="0">
                <a:ln>
                  <a:noFill/>
                </a:ln>
                <a:solidFill>
                  <a:srgbClr val="009900"/>
                </a:solidFill>
                <a:effectLst/>
                <a:latin typeface="Monaco"/>
              </a:rPr>
              <a:t>7.5</a:t>
            </a:r>
            <a:r>
              <a:rPr kumimoji="0" lang="en-US" altLang="en-US" sz="1400" b="0" i="0" u="none" strike="noStrike" cap="none" normalizeH="0" baseline="0" dirty="0" smtClean="0">
                <a:ln>
                  <a:noFill/>
                </a:ln>
                <a:solidFill>
                  <a:srgbClr val="000000"/>
                </a:solidFill>
                <a:effectLst/>
                <a:latin typeface="Monaco"/>
              </a:rPr>
              <a:t>&lt;/version&gt;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686868"/>
                </a:solidFill>
                <a:effectLst/>
                <a:latin typeface="Monaco"/>
              </a:rPr>
              <a:t>           </a:t>
            </a:r>
            <a:r>
              <a:rPr kumimoji="0" lang="en-US" altLang="en-US" sz="1400" b="0" i="0" u="none" strike="noStrike" cap="none" normalizeH="0" baseline="0" dirty="0" smtClean="0">
                <a:ln>
                  <a:noFill/>
                </a:ln>
                <a:solidFill>
                  <a:srgbClr val="000000"/>
                </a:solidFill>
                <a:effectLst/>
                <a:latin typeface="Monaco"/>
              </a:rPr>
              <a:t>&lt;scope&gt;test&lt;/scope&gt;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686868"/>
                </a:solidFill>
                <a:effectLst/>
                <a:latin typeface="Monaco"/>
              </a:rPr>
              <a:t>      </a:t>
            </a:r>
            <a:r>
              <a:rPr kumimoji="0" lang="en-US" altLang="en-US" sz="1400" b="0" i="0" u="none" strike="noStrike" cap="none" normalizeH="0" baseline="0" dirty="0" smtClean="0">
                <a:ln>
                  <a:noFill/>
                </a:ln>
                <a:solidFill>
                  <a:srgbClr val="000000"/>
                </a:solidFill>
                <a:effectLst/>
                <a:latin typeface="Monaco"/>
              </a:rPr>
              <a:t>&lt;/dependency&gt;</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686868"/>
                </a:solidFill>
                <a:effectLst/>
                <a:latin typeface="Monaco"/>
              </a:rPr>
              <a:t> </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686868"/>
                </a:solidFill>
                <a:effectLst/>
                <a:latin typeface="Monaco"/>
              </a:rPr>
              <a:t>  </a:t>
            </a:r>
            <a:r>
              <a:rPr kumimoji="0" lang="en-US" altLang="en-US" sz="1400" b="0" i="0" u="none" strike="noStrike" cap="none" normalizeH="0" baseline="0" dirty="0" smtClean="0">
                <a:ln>
                  <a:noFill/>
                </a:ln>
                <a:solidFill>
                  <a:srgbClr val="000000"/>
                </a:solidFill>
                <a:effectLst/>
                <a:latin typeface="Monaco"/>
              </a:rPr>
              <a:t>&lt;/dependencies&gt;</a:t>
            </a:r>
            <a:endParaRPr kumimoji="0" lang="en-US" altLang="en-US" sz="14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191578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b="1" i="1" dirty="0"/>
              <a:t>Implementation Steps</a:t>
            </a:r>
            <a:r>
              <a:rPr lang="en-IN" b="1" dirty="0"/>
              <a:t/>
            </a:r>
            <a:br>
              <a:rPr lang="en-IN" b="1" dirty="0"/>
            </a:br>
            <a:endParaRPr lang="en-IN" dirty="0"/>
          </a:p>
        </p:txBody>
      </p:sp>
      <p:sp>
        <p:nvSpPr>
          <p:cNvPr id="3" name="Rectangle 2"/>
          <p:cNvSpPr/>
          <p:nvPr/>
        </p:nvSpPr>
        <p:spPr>
          <a:xfrm>
            <a:off x="292100" y="1234639"/>
            <a:ext cx="11899900" cy="2031325"/>
          </a:xfrm>
          <a:prstGeom prst="rect">
            <a:avLst/>
          </a:prstGeom>
        </p:spPr>
        <p:txBody>
          <a:bodyPr wrap="square">
            <a:spAutoFit/>
          </a:bodyPr>
          <a:lstStyle/>
          <a:p>
            <a:pPr fontAlgn="base"/>
            <a:r>
              <a:rPr lang="en-GB" b="1" dirty="0">
                <a:latin typeface="inherit"/>
              </a:rPr>
              <a:t>Step 1 </a:t>
            </a:r>
            <a:r>
              <a:rPr lang="en-GB" dirty="0">
                <a:latin typeface="Open Sans"/>
              </a:rPr>
              <a:t>– Create a JAVA test class, say, </a:t>
            </a:r>
            <a:r>
              <a:rPr lang="en-GB" b="1" i="1" dirty="0" smtClean="0">
                <a:latin typeface="inherit"/>
              </a:rPr>
              <a:t>TestNGParameterizationDemo.java</a:t>
            </a:r>
          </a:p>
          <a:p>
            <a:pPr fontAlgn="base"/>
            <a:endParaRPr lang="en-GB" dirty="0">
              <a:latin typeface="Open Sans"/>
            </a:endParaRPr>
          </a:p>
          <a:p>
            <a:pPr fontAlgn="base"/>
            <a:r>
              <a:rPr lang="en-GB" b="1" dirty="0">
                <a:latin typeface="inherit"/>
              </a:rPr>
              <a:t>Step 2</a:t>
            </a:r>
            <a:r>
              <a:rPr lang="en-GB" dirty="0">
                <a:latin typeface="Open Sans"/>
              </a:rPr>
              <a:t> – Add test method </a:t>
            </a:r>
            <a:r>
              <a:rPr lang="en-GB" b="1" i="1" dirty="0">
                <a:latin typeface="inherit"/>
              </a:rPr>
              <a:t>parameterizedTest()</a:t>
            </a:r>
            <a:r>
              <a:rPr lang="en-GB" dirty="0">
                <a:latin typeface="Open Sans"/>
              </a:rPr>
              <a:t> to the test class. This method takes a string as an input parameter</a:t>
            </a:r>
          </a:p>
          <a:p>
            <a:pPr fontAlgn="base"/>
            <a:r>
              <a:rPr lang="en-GB" dirty="0">
                <a:latin typeface="Open Sans"/>
              </a:rPr>
              <a:t>Add the annotation </a:t>
            </a:r>
            <a:r>
              <a:rPr lang="en-GB" b="1" i="1" dirty="0">
                <a:latin typeface="inherit"/>
              </a:rPr>
              <a:t>@Parameters(“browser”)</a:t>
            </a:r>
            <a:r>
              <a:rPr lang="en-GB" dirty="0">
                <a:latin typeface="Open Sans"/>
              </a:rPr>
              <a:t> to this method. The parameter passes a value from </a:t>
            </a:r>
            <a:r>
              <a:rPr lang="en-GB" dirty="0" smtClean="0">
                <a:latin typeface="Open Sans"/>
              </a:rPr>
              <a:t>testng.xml</a:t>
            </a:r>
          </a:p>
          <a:p>
            <a:pPr fontAlgn="base"/>
            <a:endParaRPr lang="en-GB" dirty="0">
              <a:latin typeface="Open Sans"/>
            </a:endParaRPr>
          </a:p>
          <a:p>
            <a:pPr fontAlgn="base"/>
            <a:r>
              <a:rPr lang="en-GB" b="1" dirty="0">
                <a:latin typeface="inherit"/>
              </a:rPr>
              <a:t>Step 3</a:t>
            </a:r>
            <a:r>
              <a:rPr lang="en-GB" dirty="0">
                <a:latin typeface="Open Sans"/>
              </a:rPr>
              <a:t> – Create a TestNG.xml and pass the value of the parameter in this configuration file.</a:t>
            </a:r>
          </a:p>
          <a:p>
            <a:pPr fontAlgn="base"/>
            <a:r>
              <a:rPr lang="en-GB" dirty="0">
                <a:latin typeface="Open Sans"/>
              </a:rPr>
              <a:t>Below is an example that shows the use of Parameters.</a:t>
            </a:r>
            <a:endParaRPr lang="en-GB" b="0" i="0" dirty="0">
              <a:effectLst/>
              <a:latin typeface="Open Sans"/>
            </a:endParaRPr>
          </a:p>
        </p:txBody>
      </p:sp>
    </p:spTree>
    <p:extLst>
      <p:ext uri="{BB962C8B-B14F-4D97-AF65-F5344CB8AC3E}">
        <p14:creationId xmlns:p14="http://schemas.microsoft.com/office/powerpoint/2010/main" val="3005999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3494153750"/>
              </p:ext>
            </p:extLst>
          </p:nvPr>
        </p:nvGraphicFramePr>
        <p:xfrm>
          <a:off x="663575" y="350838"/>
          <a:ext cx="3829050" cy="5418137"/>
        </p:xfrm>
        <a:graphic>
          <a:graphicData uri="http://schemas.openxmlformats.org/presentationml/2006/ole">
            <mc:AlternateContent xmlns:mc="http://schemas.openxmlformats.org/markup-compatibility/2006">
              <mc:Choice xmlns:v="urn:schemas-microsoft-com:vml" Requires="v">
                <p:oleObj spid="_x0000_s13444"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663575" y="350838"/>
                        <a:ext cx="3829050" cy="5418137"/>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980554107"/>
              </p:ext>
            </p:extLst>
          </p:nvPr>
        </p:nvGraphicFramePr>
        <p:xfrm>
          <a:off x="5286375" y="477839"/>
          <a:ext cx="3829050" cy="5148262"/>
        </p:xfrm>
        <a:graphic>
          <a:graphicData uri="http://schemas.openxmlformats.org/presentationml/2006/ole">
            <mc:AlternateContent xmlns:mc="http://schemas.openxmlformats.org/markup-compatibility/2006">
              <mc:Choice xmlns:v="urn:schemas-microsoft-com:vml" Requires="v">
                <p:oleObj spid="_x0000_s13445" name="Acrobat Document" r:id="rId5" imgW="5667219" imgH="8019658" progId="Acrobat.Document.DC">
                  <p:embed/>
                </p:oleObj>
              </mc:Choice>
              <mc:Fallback>
                <p:oleObj name="Acrobat Document" r:id="rId5" imgW="5667219" imgH="8019658" progId="Acrobat.Document.DC">
                  <p:embed/>
                  <p:pic>
                    <p:nvPicPr>
                      <p:cNvPr id="0" name=""/>
                      <p:cNvPicPr/>
                      <p:nvPr/>
                    </p:nvPicPr>
                    <p:blipFill>
                      <a:blip r:embed="rId6"/>
                      <a:stretch>
                        <a:fillRect/>
                      </a:stretch>
                    </p:blipFill>
                    <p:spPr>
                      <a:xfrm>
                        <a:off x="5286375" y="477839"/>
                        <a:ext cx="3829050" cy="5148262"/>
                      </a:xfrm>
                      <a:prstGeom prst="rect">
                        <a:avLst/>
                      </a:prstGeom>
                    </p:spPr>
                  </p:pic>
                </p:oleObj>
              </mc:Fallback>
            </mc:AlternateContent>
          </a:graphicData>
        </a:graphic>
      </p:graphicFrame>
    </p:spTree>
    <p:extLst>
      <p:ext uri="{BB962C8B-B14F-4D97-AF65-F5344CB8AC3E}">
        <p14:creationId xmlns:p14="http://schemas.microsoft.com/office/powerpoint/2010/main" val="1484495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200" b="1" dirty="0">
                <a:solidFill>
                  <a:srgbClr val="FF0000"/>
                </a:solidFill>
              </a:rPr>
              <a:t>How to prioritize Selenium Test Cases using TestNG Feature</a:t>
            </a:r>
            <a:r>
              <a:rPr lang="en-GB" b="1" dirty="0"/>
              <a:t/>
            </a:r>
            <a:br>
              <a:rPr lang="en-GB" b="1" dirty="0"/>
            </a:br>
            <a:endParaRPr lang="en-IN" dirty="0"/>
          </a:p>
        </p:txBody>
      </p:sp>
      <p:sp>
        <p:nvSpPr>
          <p:cNvPr id="3" name="Rectangle 2"/>
          <p:cNvSpPr/>
          <p:nvPr/>
        </p:nvSpPr>
        <p:spPr>
          <a:xfrm>
            <a:off x="838200" y="1229023"/>
            <a:ext cx="11214100" cy="646331"/>
          </a:xfrm>
          <a:prstGeom prst="rect">
            <a:avLst/>
          </a:prstGeom>
        </p:spPr>
        <p:txBody>
          <a:bodyPr wrap="square">
            <a:spAutoFit/>
          </a:bodyPr>
          <a:lstStyle/>
          <a:p>
            <a:r>
              <a:rPr lang="en-GB" dirty="0">
                <a:solidFill>
                  <a:srgbClr val="686868"/>
                </a:solidFill>
                <a:latin typeface="Open Sans"/>
              </a:rPr>
              <a:t>If no priority assigned to a Test Case, then the annotated test methods are executed as per the alphabetical order of the tests</a:t>
            </a:r>
            <a:endParaRPr lang="en-IN" dirty="0"/>
          </a:p>
        </p:txBody>
      </p:sp>
      <p:pic>
        <p:nvPicPr>
          <p:cNvPr id="5" name="Picture 4"/>
          <p:cNvPicPr>
            <a:picLocks noChangeAspect="1"/>
          </p:cNvPicPr>
          <p:nvPr/>
        </p:nvPicPr>
        <p:blipFill>
          <a:blip r:embed="rId2"/>
          <a:stretch>
            <a:fillRect/>
          </a:stretch>
        </p:blipFill>
        <p:spPr>
          <a:xfrm>
            <a:off x="165100" y="2119312"/>
            <a:ext cx="5838825" cy="4295775"/>
          </a:xfrm>
          <a:prstGeom prst="rect">
            <a:avLst/>
          </a:prstGeom>
        </p:spPr>
      </p:pic>
      <p:pic>
        <p:nvPicPr>
          <p:cNvPr id="14338" name="Picture 2" descr="https://qaautomationexpert.files.wordpress.com/2022/07/image-36.png?w=6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39588"/>
            <a:ext cx="637222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314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2600" y="288836"/>
            <a:ext cx="11595100" cy="646331"/>
          </a:xfrm>
          <a:prstGeom prst="rect">
            <a:avLst/>
          </a:prstGeom>
        </p:spPr>
        <p:txBody>
          <a:bodyPr wrap="square">
            <a:spAutoFit/>
          </a:bodyPr>
          <a:lstStyle/>
          <a:p>
            <a:r>
              <a:rPr lang="en-GB" dirty="0">
                <a:solidFill>
                  <a:srgbClr val="000000"/>
                </a:solidFill>
                <a:latin typeface="Open Sans"/>
              </a:rPr>
              <a:t>In the above example, FirstTest and FourthTest have the highest preference as per the alphabetical order. F comes before S and T. FirstTest is executed before Fourth because preference of I is higher than O.    </a:t>
            </a:r>
            <a:endParaRPr lang="en-IN" dirty="0"/>
          </a:p>
        </p:txBody>
      </p:sp>
      <p:sp>
        <p:nvSpPr>
          <p:cNvPr id="4" name="Rectangle 3"/>
          <p:cNvSpPr/>
          <p:nvPr/>
        </p:nvSpPr>
        <p:spPr>
          <a:xfrm>
            <a:off x="482600" y="1296938"/>
            <a:ext cx="11595100" cy="1200329"/>
          </a:xfrm>
          <a:prstGeom prst="rect">
            <a:avLst/>
          </a:prstGeom>
        </p:spPr>
        <p:txBody>
          <a:bodyPr wrap="square">
            <a:spAutoFit/>
          </a:bodyPr>
          <a:lstStyle/>
          <a:p>
            <a:r>
              <a:rPr lang="en-GB" dirty="0">
                <a:solidFill>
                  <a:srgbClr val="000000"/>
                </a:solidFill>
                <a:latin typeface="Open Sans"/>
              </a:rPr>
              <a:t>The methods can be prioritized by assigning a number to the annotated test cases. Smaller the number, higher the priority. Priority can be assigned as parameters while defining the test cases. In the below example, we have assigned priority to test cases and now they are executed as per the priority. The Test Case with priority = 1 has the highest precedence. It override the rule of executing test cases by alphabetical order.</a:t>
            </a:r>
            <a:endParaRPr lang="en-IN" dirty="0"/>
          </a:p>
        </p:txBody>
      </p:sp>
      <p:pic>
        <p:nvPicPr>
          <p:cNvPr id="5" name="Picture 4"/>
          <p:cNvPicPr>
            <a:picLocks noChangeAspect="1"/>
          </p:cNvPicPr>
          <p:nvPr/>
        </p:nvPicPr>
        <p:blipFill>
          <a:blip r:embed="rId2"/>
          <a:stretch>
            <a:fillRect/>
          </a:stretch>
        </p:blipFill>
        <p:spPr>
          <a:xfrm>
            <a:off x="482600" y="2755900"/>
            <a:ext cx="7937500" cy="3744619"/>
          </a:xfrm>
          <a:prstGeom prst="rect">
            <a:avLst/>
          </a:prstGeom>
        </p:spPr>
      </p:pic>
    </p:spTree>
    <p:extLst>
      <p:ext uri="{BB962C8B-B14F-4D97-AF65-F5344CB8AC3E}">
        <p14:creationId xmlns:p14="http://schemas.microsoft.com/office/powerpoint/2010/main" val="3945907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output of the above program is</a:t>
            </a:r>
            <a:endParaRPr lang="en-IN" dirty="0"/>
          </a:p>
        </p:txBody>
      </p:sp>
      <p:pic>
        <p:nvPicPr>
          <p:cNvPr id="15362" name="Picture 2" descr="https://qaautomationexpert.files.wordpress.com/2022/07/image-37.png?w=7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175" y="1690688"/>
            <a:ext cx="68580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875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000" b="1" dirty="0">
                <a:solidFill>
                  <a:srgbClr val="FF0000"/>
                </a:solidFill>
              </a:rPr>
              <a:t>How to disable Selenium Test Cases using TestNG Feature – @Ignore</a:t>
            </a:r>
            <a:br>
              <a:rPr lang="en-GB" sz="2000" b="1" dirty="0">
                <a:solidFill>
                  <a:srgbClr val="FF0000"/>
                </a:solidFill>
              </a:rPr>
            </a:br>
            <a:endParaRPr lang="en-IN" sz="2000" dirty="0">
              <a:solidFill>
                <a:srgbClr val="FF0000"/>
              </a:solidFill>
            </a:endParaRPr>
          </a:p>
        </p:txBody>
      </p:sp>
      <p:sp>
        <p:nvSpPr>
          <p:cNvPr id="3" name="Rectangle 2"/>
          <p:cNvSpPr/>
          <p:nvPr/>
        </p:nvSpPr>
        <p:spPr>
          <a:xfrm>
            <a:off x="952500" y="1535837"/>
            <a:ext cx="10782300" cy="1200329"/>
          </a:xfrm>
          <a:prstGeom prst="rect">
            <a:avLst/>
          </a:prstGeom>
        </p:spPr>
        <p:txBody>
          <a:bodyPr wrap="square">
            <a:spAutoFit/>
          </a:bodyPr>
          <a:lstStyle/>
          <a:p>
            <a:r>
              <a:rPr lang="en-GB" dirty="0">
                <a:solidFill>
                  <a:srgbClr val="000000"/>
                </a:solidFill>
                <a:latin typeface="Open Sans"/>
              </a:rPr>
              <a:t>Imagine there are 100 test cases in a Regression Test Suite. We need to execute 99 test cases in a release and do want not to execute any particular test case. But we do not want to delete that test case from the Test Suite also. In this case, TestNG has a feature that allows skipping a particular test case by setting the parameters to.</a:t>
            </a:r>
            <a:endParaRPr lang="en-IN" dirty="0"/>
          </a:p>
        </p:txBody>
      </p:sp>
      <p:sp>
        <p:nvSpPr>
          <p:cNvPr id="4" name="Rectangle 3"/>
          <p:cNvSpPr/>
          <p:nvPr/>
        </p:nvSpPr>
        <p:spPr>
          <a:xfrm>
            <a:off x="952500" y="2990334"/>
            <a:ext cx="2580578" cy="369332"/>
          </a:xfrm>
          <a:prstGeom prst="rect">
            <a:avLst/>
          </a:prstGeom>
        </p:spPr>
        <p:txBody>
          <a:bodyPr wrap="none">
            <a:spAutoFit/>
          </a:bodyPr>
          <a:lstStyle/>
          <a:p>
            <a:pPr fontAlgn="base"/>
            <a:r>
              <a:rPr lang="en-IN" b="1" dirty="0">
                <a:solidFill>
                  <a:srgbClr val="0000EE"/>
                </a:solidFill>
                <a:latin typeface="inherit"/>
              </a:rPr>
              <a:t>@Enabled Annotation</a:t>
            </a:r>
            <a:endParaRPr lang="en-IN" b="1" i="0" dirty="0">
              <a:solidFill>
                <a:srgbClr val="0000EE"/>
              </a:solidFill>
              <a:effectLst/>
              <a:latin typeface="Montserrat"/>
            </a:endParaRPr>
          </a:p>
        </p:txBody>
      </p:sp>
      <p:sp>
        <p:nvSpPr>
          <p:cNvPr id="5" name="Rectangle 2"/>
          <p:cNvSpPr>
            <a:spLocks noChangeArrowheads="1"/>
          </p:cNvSpPr>
          <p:nvPr/>
        </p:nvSpPr>
        <p:spPr bwMode="auto">
          <a:xfrm>
            <a:off x="1079500" y="3660657"/>
            <a:ext cx="3556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808080"/>
                </a:solidFill>
                <a:effectLst/>
                <a:latin typeface="Monaco"/>
              </a:rPr>
              <a:t>@Test</a:t>
            </a:r>
            <a:r>
              <a:rPr kumimoji="0" lang="en-US" altLang="en-US" sz="2000" b="0" i="0" u="none" strike="noStrike" cap="none" normalizeH="0" baseline="0" dirty="0" smtClean="0">
                <a:ln>
                  <a:noFill/>
                </a:ln>
                <a:solidFill>
                  <a:srgbClr val="000000"/>
                </a:solidFill>
                <a:effectLst/>
                <a:latin typeface="Monaco"/>
              </a:rPr>
              <a:t>(enabled = </a:t>
            </a:r>
            <a:r>
              <a:rPr kumimoji="0" lang="en-US" altLang="en-US" sz="2000" b="1" i="0" u="none" strike="noStrike" cap="none" normalizeH="0" baseline="0" dirty="0" smtClean="0">
                <a:ln>
                  <a:noFill/>
                </a:ln>
                <a:solidFill>
                  <a:srgbClr val="006699"/>
                </a:solidFill>
                <a:effectLst/>
                <a:latin typeface="Monaco"/>
              </a:rPr>
              <a:t>false</a:t>
            </a:r>
            <a:r>
              <a:rPr kumimoji="0" lang="en-US" altLang="en-US" sz="2000" b="0" i="0" u="none" strike="noStrike" cap="none" normalizeH="0" baseline="0" dirty="0" smtClean="0">
                <a:ln>
                  <a:noFill/>
                </a:ln>
                <a:solidFill>
                  <a:srgbClr val="000000"/>
                </a:solidFill>
                <a:effectLst/>
                <a:latin typeface="Monaco"/>
              </a:rPr>
              <a:t>)</a:t>
            </a:r>
            <a:r>
              <a:rPr kumimoji="0" lang="en-US" altLang="en-US" sz="2000" b="0" i="0" u="none" strike="noStrike" cap="none" normalizeH="0" baseline="0" dirty="0" smtClean="0">
                <a:ln>
                  <a:noFill/>
                </a:ln>
                <a:solidFill>
                  <a:schemeClr val="tx1"/>
                </a:solidFill>
                <a:effectLst/>
              </a:rPr>
              <a:t> </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952500" y="4426635"/>
            <a:ext cx="6096000" cy="646331"/>
          </a:xfrm>
          <a:prstGeom prst="rect">
            <a:avLst/>
          </a:prstGeom>
        </p:spPr>
        <p:txBody>
          <a:bodyPr>
            <a:spAutoFit/>
          </a:bodyPr>
          <a:lstStyle/>
          <a:p>
            <a:r>
              <a:rPr lang="en-GB" dirty="0">
                <a:solidFill>
                  <a:srgbClr val="000000"/>
                </a:solidFill>
                <a:latin typeface="Open Sans"/>
              </a:rPr>
              <a:t>To use two or more parameters in a single annotation, separate them with a comma:</a:t>
            </a: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1159430743"/>
              </p:ext>
            </p:extLst>
          </p:nvPr>
        </p:nvGraphicFramePr>
        <p:xfrm>
          <a:off x="1079500" y="5072966"/>
          <a:ext cx="6362700" cy="548640"/>
        </p:xfrm>
        <a:graphic>
          <a:graphicData uri="http://schemas.openxmlformats.org/drawingml/2006/table">
            <a:tbl>
              <a:tblPr/>
              <a:tblGrid>
                <a:gridCol w="6362700"/>
              </a:tblGrid>
              <a:tr h="0">
                <a:tc>
                  <a:txBody>
                    <a:bodyPr/>
                    <a:lstStyle/>
                    <a:p>
                      <a:pPr algn="l" rtl="0" fontAlgn="base"/>
                      <a:r>
                        <a:rPr lang="en-IN" b="0" i="0" dirty="0">
                          <a:effectLst/>
                          <a:latin typeface="Monaco"/>
                        </a:rPr>
                        <a:t/>
                      </a:r>
                      <a:br>
                        <a:rPr lang="en-IN" b="0" i="0" dirty="0">
                          <a:effectLst/>
                          <a:latin typeface="Monaco"/>
                        </a:rPr>
                      </a:br>
                      <a:r>
                        <a:rPr lang="en-IN" b="0" i="0" dirty="0">
                          <a:effectLst/>
                          <a:latin typeface="Monaco"/>
                        </a:rPr>
                        <a:t>@Test(priority = 3, enabled = false)</a:t>
                      </a:r>
                    </a:p>
                  </a:txBody>
                  <a:tcPr marL="0" marR="0" marT="0" marB="0" anchor="ctr">
                    <a:lnL>
                      <a:noFill/>
                    </a:lnL>
                    <a:lnR>
                      <a:noFill/>
                    </a:lnR>
                    <a:lnT>
                      <a:noFill/>
                    </a:lnT>
                    <a:lnB>
                      <a:noFill/>
                    </a:lnB>
                  </a:tcPr>
                </a:tc>
              </a:tr>
            </a:tbl>
          </a:graphicData>
        </a:graphic>
      </p:graphicFrame>
    </p:spTree>
    <p:extLst>
      <p:ext uri="{BB962C8B-B14F-4D97-AF65-F5344CB8AC3E}">
        <p14:creationId xmlns:p14="http://schemas.microsoft.com/office/powerpoint/2010/main" val="1881529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8125" y="257175"/>
            <a:ext cx="7102475" cy="3700352"/>
          </a:xfrm>
          <a:prstGeom prst="rect">
            <a:avLst/>
          </a:prstGeom>
        </p:spPr>
      </p:pic>
      <p:pic>
        <p:nvPicPr>
          <p:cNvPr id="17410" name="Picture 2" descr="https://qaautomationexpert.files.wordpress.com/2022/07/image-35.png?w=7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5575" y="3998912"/>
            <a:ext cx="6626225" cy="289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606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700" y="517525"/>
            <a:ext cx="10515600" cy="4351338"/>
          </a:xfrm>
        </p:spPr>
        <p:txBody>
          <a:bodyPr>
            <a:normAutofit/>
          </a:bodyPr>
          <a:lstStyle/>
          <a:p>
            <a:pPr algn="just" fontAlgn="base"/>
            <a:r>
              <a:rPr lang="en-GB" sz="2000" b="1" i="1" dirty="0" smtClean="0">
                <a:solidFill>
                  <a:srgbClr val="0070C0"/>
                </a:solidFill>
              </a:rPr>
              <a:t>@DataProvider</a:t>
            </a:r>
            <a:r>
              <a:rPr lang="en-GB" sz="2000" i="1" dirty="0" smtClean="0"/>
              <a:t> </a:t>
            </a:r>
            <a:r>
              <a:rPr lang="en-GB" sz="2000" dirty="0" smtClean="0"/>
              <a:t>– If we use @DataProvider annotation for any method that means you are using that method as a data supplier. The configuration of @DataProvider annotated method must be like it always return Object[][] which we can use in @Test annotated method. The @Test method that wants to receive data from this DataProvider needs to use a </a:t>
            </a:r>
            <a:r>
              <a:rPr lang="en-GB" sz="2000" dirty="0" err="1" smtClean="0"/>
              <a:t>dataProvider</a:t>
            </a:r>
            <a:r>
              <a:rPr lang="en-GB" sz="2000" dirty="0" smtClean="0"/>
              <a:t> name equals to the name of this annotation.</a:t>
            </a:r>
            <a:endParaRPr lang="en-GB" sz="2000" b="1" i="1" dirty="0"/>
          </a:p>
          <a:p>
            <a:pPr algn="just" fontAlgn="base"/>
            <a:r>
              <a:rPr lang="en-GB" sz="2000" b="1" i="1" dirty="0">
                <a:solidFill>
                  <a:srgbClr val="0070C0"/>
                </a:solidFill>
              </a:rPr>
              <a:t>@Factory </a:t>
            </a:r>
            <a:r>
              <a:rPr lang="en-GB" sz="2000" dirty="0"/>
              <a:t>– Marks a method as a factory that returns objects that will be used by TestNG as Test classes. The method must return Object[ ].</a:t>
            </a:r>
          </a:p>
          <a:p>
            <a:pPr algn="just" fontAlgn="base"/>
            <a:r>
              <a:rPr lang="en-GB" sz="2000" b="1" i="1" dirty="0">
                <a:solidFill>
                  <a:srgbClr val="0070C0"/>
                </a:solidFill>
              </a:rPr>
              <a:t>@Listeners</a:t>
            </a:r>
            <a:r>
              <a:rPr lang="en-GB" sz="2000" dirty="0"/>
              <a:t>– This annotation is used with test class. It helps in writing logs and results.</a:t>
            </a:r>
          </a:p>
          <a:p>
            <a:pPr algn="just"/>
            <a:endParaRPr lang="en-IN" dirty="0"/>
          </a:p>
        </p:txBody>
      </p:sp>
    </p:spTree>
    <p:extLst>
      <p:ext uri="{BB962C8B-B14F-4D97-AF65-F5344CB8AC3E}">
        <p14:creationId xmlns:p14="http://schemas.microsoft.com/office/powerpoint/2010/main" val="999786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b="1" dirty="0">
                <a:solidFill>
                  <a:srgbClr val="0070C0"/>
                </a:solidFill>
              </a:rPr>
              <a:t>@Ignore Annotation</a:t>
            </a:r>
            <a:r>
              <a:rPr lang="en-IN" b="1" dirty="0"/>
              <a:t/>
            </a:r>
            <a:br>
              <a:rPr lang="en-IN" b="1" dirty="0"/>
            </a:br>
            <a:endParaRPr lang="en-IN" dirty="0"/>
          </a:p>
        </p:txBody>
      </p:sp>
      <p:sp>
        <p:nvSpPr>
          <p:cNvPr id="3" name="Rectangle 2"/>
          <p:cNvSpPr/>
          <p:nvPr/>
        </p:nvSpPr>
        <p:spPr>
          <a:xfrm>
            <a:off x="838200" y="1256437"/>
            <a:ext cx="8382000" cy="1754326"/>
          </a:xfrm>
          <a:prstGeom prst="rect">
            <a:avLst/>
          </a:prstGeom>
        </p:spPr>
        <p:txBody>
          <a:bodyPr wrap="square">
            <a:spAutoFit/>
          </a:bodyPr>
          <a:lstStyle/>
          <a:p>
            <a:pPr fontAlgn="base"/>
            <a:r>
              <a:rPr lang="en-GB" dirty="0">
                <a:latin typeface="Open Sans"/>
              </a:rPr>
              <a:t>There is another way of skipping the tests by using the </a:t>
            </a:r>
            <a:r>
              <a:rPr lang="en-GB" b="1" i="1" dirty="0">
                <a:latin typeface="inherit"/>
              </a:rPr>
              <a:t>@Ignore</a:t>
            </a:r>
            <a:r>
              <a:rPr lang="en-GB" dirty="0">
                <a:latin typeface="Open Sans"/>
              </a:rPr>
              <a:t> annotation.</a:t>
            </a:r>
          </a:p>
          <a:p>
            <a:pPr fontAlgn="base"/>
            <a:endParaRPr lang="en-GB" dirty="0" smtClean="0">
              <a:latin typeface="Open Sans"/>
            </a:endParaRPr>
          </a:p>
          <a:p>
            <a:pPr fontAlgn="base"/>
            <a:r>
              <a:rPr lang="en-GB" dirty="0" smtClean="0">
                <a:latin typeface="Open Sans"/>
              </a:rPr>
              <a:t>TestNG </a:t>
            </a:r>
            <a:r>
              <a:rPr lang="en-GB" dirty="0">
                <a:latin typeface="Open Sans"/>
              </a:rPr>
              <a:t>lets you ignore all the @Test methods :</a:t>
            </a:r>
          </a:p>
          <a:p>
            <a:pPr fontAlgn="base">
              <a:buFont typeface="Arial" panose="020B0604020202020204" pitchFamily="34" charset="0"/>
              <a:buChar char="•"/>
            </a:pPr>
            <a:r>
              <a:rPr lang="en-GB" dirty="0">
                <a:latin typeface="inherit"/>
              </a:rPr>
              <a:t>In a class (or)</a:t>
            </a:r>
          </a:p>
          <a:p>
            <a:pPr fontAlgn="base">
              <a:buFont typeface="Arial" panose="020B0604020202020204" pitchFamily="34" charset="0"/>
              <a:buChar char="•"/>
            </a:pPr>
            <a:r>
              <a:rPr lang="en-GB" dirty="0">
                <a:latin typeface="inherit"/>
              </a:rPr>
              <a:t>In a particular package (or)</a:t>
            </a:r>
          </a:p>
          <a:p>
            <a:pPr fontAlgn="base">
              <a:buFont typeface="Arial" panose="020B0604020202020204" pitchFamily="34" charset="0"/>
              <a:buChar char="•"/>
            </a:pPr>
            <a:r>
              <a:rPr lang="en-GB" dirty="0">
                <a:latin typeface="inherit"/>
              </a:rPr>
              <a:t>In a package and all of its child packages</a:t>
            </a:r>
            <a:endParaRPr lang="en-GB" b="0" i="0" dirty="0">
              <a:effectLst/>
              <a:latin typeface="inherit"/>
            </a:endParaRPr>
          </a:p>
        </p:txBody>
      </p:sp>
    </p:spTree>
    <p:extLst>
      <p:ext uri="{BB962C8B-B14F-4D97-AF65-F5344CB8AC3E}">
        <p14:creationId xmlns:p14="http://schemas.microsoft.com/office/powerpoint/2010/main" val="953514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6713" y="334100"/>
            <a:ext cx="6453188" cy="6409600"/>
          </a:xfrm>
          <a:prstGeom prst="rect">
            <a:avLst/>
          </a:prstGeom>
        </p:spPr>
      </p:pic>
      <p:pic>
        <p:nvPicPr>
          <p:cNvPr id="18434" name="Picture 2" descr="https://qaautomationexpert.files.wordpress.com/2022/07/image-32.png?w=7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075" y="2946400"/>
            <a:ext cx="663892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547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422900" cy="600075"/>
          </a:xfrm>
        </p:spPr>
        <p:txBody>
          <a:bodyPr>
            <a:normAutofit/>
          </a:bodyPr>
          <a:lstStyle/>
          <a:p>
            <a:r>
              <a:rPr lang="en-IN" sz="3200" b="1" dirty="0">
                <a:solidFill>
                  <a:srgbClr val="0070C0"/>
                </a:solidFill>
              </a:rPr>
              <a:t>Ignore a Class</a:t>
            </a:r>
            <a:endParaRPr lang="en-IN" sz="3200" dirty="0">
              <a:solidFill>
                <a:srgbClr val="0070C0"/>
              </a:solidFill>
            </a:endParaRPr>
          </a:p>
        </p:txBody>
      </p:sp>
      <p:sp>
        <p:nvSpPr>
          <p:cNvPr id="3" name="Rectangle 2"/>
          <p:cNvSpPr/>
          <p:nvPr/>
        </p:nvSpPr>
        <p:spPr>
          <a:xfrm>
            <a:off x="736600" y="1101636"/>
            <a:ext cx="11264900" cy="646331"/>
          </a:xfrm>
          <a:prstGeom prst="rect">
            <a:avLst/>
          </a:prstGeom>
        </p:spPr>
        <p:txBody>
          <a:bodyPr wrap="square">
            <a:spAutoFit/>
          </a:bodyPr>
          <a:lstStyle/>
          <a:p>
            <a:r>
              <a:rPr lang="en-GB" dirty="0">
                <a:solidFill>
                  <a:srgbClr val="000000"/>
                </a:solidFill>
                <a:latin typeface="Open Sans"/>
              </a:rPr>
              <a:t>To understand this concept, we need to create 2 test classes – IgnoreDemo and IgnoreDemo2. Imagine we want to ignore all the tests in the class, so we can use @Ignore at the class level.</a:t>
            </a:r>
            <a:endParaRPr lang="en-IN" dirty="0"/>
          </a:p>
        </p:txBody>
      </p:sp>
      <p:pic>
        <p:nvPicPr>
          <p:cNvPr id="4" name="Picture 3"/>
          <p:cNvPicPr>
            <a:picLocks noChangeAspect="1"/>
          </p:cNvPicPr>
          <p:nvPr/>
        </p:nvPicPr>
        <p:blipFill>
          <a:blip r:embed="rId2"/>
          <a:stretch>
            <a:fillRect/>
          </a:stretch>
        </p:blipFill>
        <p:spPr>
          <a:xfrm>
            <a:off x="592137" y="1747967"/>
            <a:ext cx="5148263" cy="5139973"/>
          </a:xfrm>
          <a:prstGeom prst="rect">
            <a:avLst/>
          </a:prstGeom>
        </p:spPr>
      </p:pic>
      <p:pic>
        <p:nvPicPr>
          <p:cNvPr id="5" name="Picture 4"/>
          <p:cNvPicPr>
            <a:picLocks noChangeAspect="1"/>
          </p:cNvPicPr>
          <p:nvPr/>
        </p:nvPicPr>
        <p:blipFill>
          <a:blip r:embed="rId3"/>
          <a:stretch>
            <a:fillRect/>
          </a:stretch>
        </p:blipFill>
        <p:spPr>
          <a:xfrm>
            <a:off x="5884863" y="1747967"/>
            <a:ext cx="5430837" cy="5251235"/>
          </a:xfrm>
          <a:prstGeom prst="rect">
            <a:avLst/>
          </a:prstGeom>
        </p:spPr>
      </p:pic>
    </p:spTree>
    <p:extLst>
      <p:ext uri="{BB962C8B-B14F-4D97-AF65-F5344CB8AC3E}">
        <p14:creationId xmlns:p14="http://schemas.microsoft.com/office/powerpoint/2010/main" val="1421383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000" y="325735"/>
            <a:ext cx="11658600" cy="646331"/>
          </a:xfrm>
          <a:prstGeom prst="rect">
            <a:avLst/>
          </a:prstGeom>
        </p:spPr>
        <p:txBody>
          <a:bodyPr wrap="square">
            <a:spAutoFit/>
          </a:bodyPr>
          <a:lstStyle/>
          <a:p>
            <a:r>
              <a:rPr lang="en-GB" dirty="0">
                <a:solidFill>
                  <a:srgbClr val="000000"/>
                </a:solidFill>
                <a:latin typeface="Open Sans"/>
              </a:rPr>
              <a:t>To run both the classes together, we need to create a testng.xml. The easiest way is to select both the classes and Right-Click and select TestNG -&gt; Convert to TestNG.</a:t>
            </a:r>
            <a:endParaRPr lang="en-IN" dirty="0"/>
          </a:p>
        </p:txBody>
      </p:sp>
      <p:sp>
        <p:nvSpPr>
          <p:cNvPr id="4" name="Rectangle 3"/>
          <p:cNvSpPr/>
          <p:nvPr/>
        </p:nvSpPr>
        <p:spPr>
          <a:xfrm>
            <a:off x="254000" y="1319937"/>
            <a:ext cx="11176000" cy="1754326"/>
          </a:xfrm>
          <a:prstGeom prst="rect">
            <a:avLst/>
          </a:prstGeom>
        </p:spPr>
        <p:txBody>
          <a:bodyPr wrap="square">
            <a:spAutoFit/>
          </a:bodyPr>
          <a:lstStyle/>
          <a:p>
            <a:pPr fontAlgn="base"/>
            <a:r>
              <a:rPr lang="en-GB" dirty="0">
                <a:latin typeface="Open Sans"/>
              </a:rPr>
              <a:t>Right-click on the testng.xml and select Run As -&gt; TestNG Suite</a:t>
            </a:r>
            <a:r>
              <a:rPr lang="en-GB" dirty="0" smtClean="0">
                <a:latin typeface="Open Sans"/>
              </a:rPr>
              <a:t>.</a:t>
            </a:r>
          </a:p>
          <a:p>
            <a:pPr fontAlgn="base"/>
            <a:endParaRPr lang="en-GB" dirty="0">
              <a:latin typeface="Open Sans"/>
            </a:endParaRPr>
          </a:p>
          <a:p>
            <a:pPr fontAlgn="base"/>
            <a:r>
              <a:rPr lang="en-GB" dirty="0">
                <a:latin typeface="Open Sans"/>
              </a:rPr>
              <a:t>As we have assigned the @Ignore annotation at the class level of PriorityDemo class, it will ignore all the 4 tests present in that particular class.</a:t>
            </a:r>
          </a:p>
          <a:p>
            <a:pPr fontAlgn="base"/>
            <a:endParaRPr lang="en-GB" dirty="0" smtClean="0">
              <a:latin typeface="Open Sans"/>
            </a:endParaRPr>
          </a:p>
          <a:p>
            <a:pPr fontAlgn="base"/>
            <a:r>
              <a:rPr lang="en-GB" dirty="0" smtClean="0">
                <a:latin typeface="Open Sans"/>
              </a:rPr>
              <a:t>The </a:t>
            </a:r>
            <a:r>
              <a:rPr lang="en-GB" dirty="0">
                <a:latin typeface="Open Sans"/>
              </a:rPr>
              <a:t>output of the above program is</a:t>
            </a:r>
            <a:endParaRPr lang="en-GB" b="0" i="0" dirty="0">
              <a:effectLst/>
              <a:latin typeface="Open Sans"/>
            </a:endParaRPr>
          </a:p>
        </p:txBody>
      </p:sp>
      <p:pic>
        <p:nvPicPr>
          <p:cNvPr id="19458" name="Picture 2" descr="https://qaautomationexpert.files.wordpress.com/2022/07/image-34.png?w=6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75" y="3294062"/>
            <a:ext cx="5762625" cy="217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868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400" b="1" dirty="0">
                <a:solidFill>
                  <a:srgbClr val="0070C0"/>
                </a:solidFill>
              </a:rPr>
              <a:t>How to create dependency between Selenium Test Cases using TestNG</a:t>
            </a:r>
            <a:br>
              <a:rPr lang="en-GB" sz="2400" b="1" dirty="0">
                <a:solidFill>
                  <a:srgbClr val="0070C0"/>
                </a:solidFill>
              </a:rPr>
            </a:br>
            <a:endParaRPr lang="en-IN" sz="2400" dirty="0">
              <a:solidFill>
                <a:srgbClr val="0070C0"/>
              </a:solidFill>
            </a:endParaRPr>
          </a:p>
        </p:txBody>
      </p:sp>
      <p:sp>
        <p:nvSpPr>
          <p:cNvPr id="3" name="Rectangle 2"/>
          <p:cNvSpPr/>
          <p:nvPr/>
        </p:nvSpPr>
        <p:spPr>
          <a:xfrm>
            <a:off x="927100" y="1468735"/>
            <a:ext cx="11264900" cy="646331"/>
          </a:xfrm>
          <a:prstGeom prst="rect">
            <a:avLst/>
          </a:prstGeom>
        </p:spPr>
        <p:txBody>
          <a:bodyPr wrap="square">
            <a:spAutoFit/>
          </a:bodyPr>
          <a:lstStyle/>
          <a:p>
            <a:r>
              <a:rPr lang="en-GB" dirty="0">
                <a:solidFill>
                  <a:srgbClr val="000000"/>
                </a:solidFill>
                <a:latin typeface="georgia" panose="02040502050405020303" pitchFamily="18" charset="0"/>
              </a:rPr>
              <a:t>Imagine there is a situation that a test case can only be executed if a particular test case executes successfully. This can be achieved in TestNG by </a:t>
            </a:r>
            <a:r>
              <a:rPr lang="en-GB" i="1" dirty="0">
                <a:solidFill>
                  <a:srgbClr val="000000"/>
                </a:solidFill>
                <a:latin typeface="inherit"/>
              </a:rPr>
              <a:t>dependsOnMethod().</a:t>
            </a:r>
            <a:endParaRPr lang="en-IN" dirty="0"/>
          </a:p>
        </p:txBody>
      </p:sp>
      <p:pic>
        <p:nvPicPr>
          <p:cNvPr id="4" name="Picture 3"/>
          <p:cNvPicPr>
            <a:picLocks noChangeAspect="1"/>
          </p:cNvPicPr>
          <p:nvPr/>
        </p:nvPicPr>
        <p:blipFill>
          <a:blip r:embed="rId2"/>
          <a:stretch>
            <a:fillRect/>
          </a:stretch>
        </p:blipFill>
        <p:spPr>
          <a:xfrm>
            <a:off x="742950" y="2251075"/>
            <a:ext cx="11449050" cy="4057650"/>
          </a:xfrm>
          <a:prstGeom prst="rect">
            <a:avLst/>
          </a:prstGeom>
        </p:spPr>
      </p:pic>
    </p:spTree>
    <p:extLst>
      <p:ext uri="{BB962C8B-B14F-4D97-AF65-F5344CB8AC3E}">
        <p14:creationId xmlns:p14="http://schemas.microsoft.com/office/powerpoint/2010/main" val="941042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5600" y="298450"/>
            <a:ext cx="7848600" cy="3086100"/>
          </a:xfrm>
          <a:prstGeom prst="rect">
            <a:avLst/>
          </a:prstGeom>
        </p:spPr>
      </p:pic>
      <p:sp>
        <p:nvSpPr>
          <p:cNvPr id="4" name="Rectangle 3"/>
          <p:cNvSpPr/>
          <p:nvPr/>
        </p:nvSpPr>
        <p:spPr>
          <a:xfrm>
            <a:off x="355600" y="4058335"/>
            <a:ext cx="11696700" cy="369332"/>
          </a:xfrm>
          <a:prstGeom prst="rect">
            <a:avLst/>
          </a:prstGeom>
        </p:spPr>
        <p:txBody>
          <a:bodyPr wrap="square">
            <a:spAutoFit/>
          </a:bodyPr>
          <a:lstStyle/>
          <a:p>
            <a:r>
              <a:rPr lang="en-GB" dirty="0">
                <a:solidFill>
                  <a:srgbClr val="000000"/>
                </a:solidFill>
                <a:latin typeface="Open Sans"/>
              </a:rPr>
              <a:t>In the above scenario, Test Case 2 is dependent on Test CASE 1. If Test Case 1 fails, then Test Case 2 will skip.</a:t>
            </a:r>
            <a:endParaRPr lang="en-IN" dirty="0"/>
          </a:p>
        </p:txBody>
      </p:sp>
    </p:spTree>
    <p:extLst>
      <p:ext uri="{BB962C8B-B14F-4D97-AF65-F5344CB8AC3E}">
        <p14:creationId xmlns:p14="http://schemas.microsoft.com/office/powerpoint/2010/main" val="392664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8287" y="385762"/>
            <a:ext cx="11172825" cy="4181475"/>
          </a:xfrm>
          <a:prstGeom prst="rect">
            <a:avLst/>
          </a:prstGeom>
        </p:spPr>
      </p:pic>
      <p:pic>
        <p:nvPicPr>
          <p:cNvPr id="4" name="Picture 3"/>
          <p:cNvPicPr>
            <a:picLocks noChangeAspect="1"/>
          </p:cNvPicPr>
          <p:nvPr/>
        </p:nvPicPr>
        <p:blipFill>
          <a:blip r:embed="rId3"/>
          <a:stretch>
            <a:fillRect/>
          </a:stretch>
        </p:blipFill>
        <p:spPr>
          <a:xfrm>
            <a:off x="268287" y="4567237"/>
            <a:ext cx="10539413" cy="2374313"/>
          </a:xfrm>
          <a:prstGeom prst="rect">
            <a:avLst/>
          </a:prstGeom>
        </p:spPr>
      </p:pic>
    </p:spTree>
    <p:extLst>
      <p:ext uri="{BB962C8B-B14F-4D97-AF65-F5344CB8AC3E}">
        <p14:creationId xmlns:p14="http://schemas.microsoft.com/office/powerpoint/2010/main" val="2656795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100" b="1" dirty="0">
                <a:solidFill>
                  <a:srgbClr val="0070C0"/>
                </a:solidFill>
              </a:rPr>
              <a:t>TestNG – How to group Tests in Selenium using TestNG</a:t>
            </a:r>
            <a:r>
              <a:rPr lang="en-GB" b="1" dirty="0"/>
              <a:t/>
            </a:r>
            <a:br>
              <a:rPr lang="en-GB" b="1" dirty="0"/>
            </a:br>
            <a:endParaRPr lang="en-IN" dirty="0"/>
          </a:p>
        </p:txBody>
      </p:sp>
      <p:sp>
        <p:nvSpPr>
          <p:cNvPr id="3" name="Rectangle 2"/>
          <p:cNvSpPr/>
          <p:nvPr/>
        </p:nvSpPr>
        <p:spPr>
          <a:xfrm>
            <a:off x="685800" y="1259344"/>
            <a:ext cx="11506200" cy="3970318"/>
          </a:xfrm>
          <a:prstGeom prst="rect">
            <a:avLst/>
          </a:prstGeom>
        </p:spPr>
        <p:txBody>
          <a:bodyPr wrap="square">
            <a:spAutoFit/>
          </a:bodyPr>
          <a:lstStyle/>
          <a:p>
            <a:pPr fontAlgn="base"/>
            <a:r>
              <a:rPr lang="en-GB" dirty="0">
                <a:solidFill>
                  <a:srgbClr val="000000"/>
                </a:solidFill>
                <a:latin typeface="inherit"/>
              </a:rPr>
              <a:t>TestNg allows us to group test methods which is not present in JUnit. We can declare the methods belong to </a:t>
            </a:r>
            <a:endParaRPr lang="en-GB" dirty="0" smtClean="0">
              <a:solidFill>
                <a:srgbClr val="000000"/>
              </a:solidFill>
              <a:latin typeface="inherit"/>
            </a:endParaRPr>
          </a:p>
          <a:p>
            <a:pPr fontAlgn="base"/>
            <a:r>
              <a:rPr lang="en-GB" dirty="0" smtClean="0">
                <a:solidFill>
                  <a:srgbClr val="000000"/>
                </a:solidFill>
                <a:latin typeface="inherit"/>
              </a:rPr>
              <a:t>groups </a:t>
            </a:r>
            <a:r>
              <a:rPr lang="en-GB" dirty="0">
                <a:solidFill>
                  <a:srgbClr val="000000"/>
                </a:solidFill>
                <a:latin typeface="inherit"/>
              </a:rPr>
              <a:t>as well as specify groups that contain other groups. To group test cases, we need to create testng.xml. </a:t>
            </a:r>
            <a:endParaRPr lang="en-GB" dirty="0">
              <a:solidFill>
                <a:srgbClr val="686868"/>
              </a:solidFill>
              <a:latin typeface="inherit"/>
            </a:endParaRPr>
          </a:p>
          <a:p>
            <a:pPr fontAlgn="base"/>
            <a:endParaRPr lang="en-GB" dirty="0" smtClean="0">
              <a:solidFill>
                <a:srgbClr val="000000"/>
              </a:solidFill>
              <a:latin typeface="inherit"/>
            </a:endParaRPr>
          </a:p>
          <a:p>
            <a:pPr fontAlgn="base"/>
            <a:r>
              <a:rPr lang="en-GB" dirty="0" smtClean="0">
                <a:solidFill>
                  <a:srgbClr val="000000"/>
                </a:solidFill>
                <a:latin typeface="inherit"/>
              </a:rPr>
              <a:t>Multiple </a:t>
            </a:r>
            <a:r>
              <a:rPr lang="en-GB" dirty="0">
                <a:solidFill>
                  <a:srgbClr val="000000"/>
                </a:solidFill>
                <a:latin typeface="inherit"/>
              </a:rPr>
              <a:t>tags are used in a sequence to build a working testNG xml like , and</a:t>
            </a:r>
            <a:endParaRPr lang="en-GB" dirty="0">
              <a:solidFill>
                <a:srgbClr val="686868"/>
              </a:solidFill>
              <a:latin typeface="inherit"/>
            </a:endParaRPr>
          </a:p>
          <a:p>
            <a:pPr fontAlgn="base"/>
            <a:r>
              <a:rPr lang="en-GB" dirty="0">
                <a:solidFill>
                  <a:srgbClr val="686868"/>
                </a:solidFill>
                <a:latin typeface="Open Sans"/>
              </a:rPr>
              <a:t> </a:t>
            </a:r>
          </a:p>
          <a:p>
            <a:pPr marL="342900" indent="-342900" fontAlgn="base">
              <a:buAutoNum type="arabicPeriod"/>
            </a:pPr>
            <a:r>
              <a:rPr lang="en-GB" dirty="0" smtClean="0">
                <a:solidFill>
                  <a:srgbClr val="000000"/>
                </a:solidFill>
                <a:latin typeface="inherit"/>
              </a:rPr>
              <a:t>First </a:t>
            </a:r>
            <a:r>
              <a:rPr lang="en-GB" dirty="0">
                <a:solidFill>
                  <a:srgbClr val="000000"/>
                </a:solidFill>
                <a:latin typeface="inherit"/>
              </a:rPr>
              <a:t>is tag, which holds a logical name which defines full information to testNG reported to generate execution report</a:t>
            </a:r>
            <a:r>
              <a:rPr lang="en-GB" dirty="0" smtClean="0">
                <a:solidFill>
                  <a:srgbClr val="000000"/>
                </a:solidFill>
                <a:latin typeface="inherit"/>
              </a:rPr>
              <a:t>.</a:t>
            </a:r>
          </a:p>
          <a:p>
            <a:pPr fontAlgn="base"/>
            <a:r>
              <a:rPr lang="en-GB" dirty="0">
                <a:solidFill>
                  <a:srgbClr val="686868"/>
                </a:solidFill>
                <a:latin typeface="Open Sans"/>
              </a:rPr>
              <a:t/>
            </a:r>
            <a:br>
              <a:rPr lang="en-GB" dirty="0">
                <a:solidFill>
                  <a:srgbClr val="686868"/>
                </a:solidFill>
                <a:latin typeface="Open Sans"/>
              </a:rPr>
            </a:br>
            <a:r>
              <a:rPr lang="en-GB" dirty="0">
                <a:solidFill>
                  <a:srgbClr val="000000"/>
                </a:solidFill>
                <a:latin typeface="inherit"/>
              </a:rPr>
              <a:t>2. Second is , which is a logical name which holds the information of test execution report like pass, fail, skip test cases and other information like total time for execution and group </a:t>
            </a:r>
            <a:r>
              <a:rPr lang="en-GB" dirty="0" smtClean="0">
                <a:solidFill>
                  <a:srgbClr val="000000"/>
                </a:solidFill>
                <a:latin typeface="inherit"/>
              </a:rPr>
              <a:t>info</a:t>
            </a:r>
          </a:p>
          <a:p>
            <a:pPr fontAlgn="base"/>
            <a:r>
              <a:rPr lang="en-GB" dirty="0">
                <a:solidFill>
                  <a:srgbClr val="686868"/>
                </a:solidFill>
                <a:latin typeface="Open Sans"/>
              </a:rPr>
              <a:t/>
            </a:r>
            <a:br>
              <a:rPr lang="en-GB" dirty="0">
                <a:solidFill>
                  <a:srgbClr val="686868"/>
                </a:solidFill>
                <a:latin typeface="Open Sans"/>
              </a:rPr>
            </a:br>
            <a:r>
              <a:rPr lang="en-GB" dirty="0">
                <a:solidFill>
                  <a:srgbClr val="000000"/>
                </a:solidFill>
                <a:latin typeface="inherit"/>
              </a:rPr>
              <a:t>3. Third is , where TestNGDemo is the package used, and Test Class name is TestNGGroupDemo</a:t>
            </a:r>
            <a:r>
              <a:rPr lang="en-GB" dirty="0" smtClean="0">
                <a:solidFill>
                  <a:srgbClr val="000000"/>
                </a:solidFill>
                <a:latin typeface="inherit"/>
              </a:rPr>
              <a:t>.</a:t>
            </a:r>
          </a:p>
          <a:p>
            <a:pPr fontAlgn="base"/>
            <a:r>
              <a:rPr lang="en-GB" dirty="0">
                <a:solidFill>
                  <a:srgbClr val="686868"/>
                </a:solidFill>
                <a:latin typeface="Open Sans"/>
              </a:rPr>
              <a:t/>
            </a:r>
            <a:br>
              <a:rPr lang="en-GB" dirty="0">
                <a:solidFill>
                  <a:srgbClr val="686868"/>
                </a:solidFill>
                <a:latin typeface="Open Sans"/>
              </a:rPr>
            </a:br>
            <a:r>
              <a:rPr lang="en-GB" dirty="0">
                <a:solidFill>
                  <a:srgbClr val="000000"/>
                </a:solidFill>
                <a:latin typeface="inherit"/>
              </a:rPr>
              <a:t>4. Fourth is  , where “e2etest” is the name of the method we want to execute</a:t>
            </a:r>
            <a:endParaRPr lang="en-GB" b="0" i="0" dirty="0">
              <a:solidFill>
                <a:srgbClr val="686868"/>
              </a:solidFill>
              <a:effectLst/>
              <a:latin typeface="Open Sans"/>
            </a:endParaRPr>
          </a:p>
        </p:txBody>
      </p:sp>
    </p:spTree>
    <p:extLst>
      <p:ext uri="{BB962C8B-B14F-4D97-AF65-F5344CB8AC3E}">
        <p14:creationId xmlns:p14="http://schemas.microsoft.com/office/powerpoint/2010/main" val="2394128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s://qaautomationexpert.files.wordpress.com/2021/02/a2269-structure_test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574675"/>
            <a:ext cx="3921125" cy="2590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p:cNvGraphicFramePr>
            <a:graphicFrameLocks noChangeAspect="1"/>
          </p:cNvGraphicFramePr>
          <p:nvPr>
            <p:extLst>
              <p:ext uri="{D42A27DB-BD31-4B8C-83A1-F6EECF244321}">
                <p14:modId xmlns:p14="http://schemas.microsoft.com/office/powerpoint/2010/main" val="2055597580"/>
              </p:ext>
            </p:extLst>
          </p:nvPr>
        </p:nvGraphicFramePr>
        <p:xfrm>
          <a:off x="6137275" y="249238"/>
          <a:ext cx="3829050" cy="5418137"/>
        </p:xfrm>
        <a:graphic>
          <a:graphicData uri="http://schemas.openxmlformats.org/presentationml/2006/ole">
            <mc:AlternateContent xmlns:mc="http://schemas.openxmlformats.org/markup-compatibility/2006">
              <mc:Choice xmlns:v="urn:schemas-microsoft-com:vml" Requires="v">
                <p:oleObj spid="_x0000_s20540" name="Acrobat Document" r:id="rId4" imgW="5667219" imgH="8019658" progId="Acrobat.Document.DC">
                  <p:embed/>
                </p:oleObj>
              </mc:Choice>
              <mc:Fallback>
                <p:oleObj name="Acrobat Document" r:id="rId4" imgW="5667219" imgH="8019658" progId="Acrobat.Document.DC">
                  <p:embed/>
                  <p:pic>
                    <p:nvPicPr>
                      <p:cNvPr id="0" name=""/>
                      <p:cNvPicPr/>
                      <p:nvPr/>
                    </p:nvPicPr>
                    <p:blipFill>
                      <a:blip r:embed="rId5"/>
                      <a:stretch>
                        <a:fillRect/>
                      </a:stretch>
                    </p:blipFill>
                    <p:spPr>
                      <a:xfrm>
                        <a:off x="6137275" y="249238"/>
                        <a:ext cx="3829050" cy="5418137"/>
                      </a:xfrm>
                      <a:prstGeom prst="rect">
                        <a:avLst/>
                      </a:prstGeom>
                    </p:spPr>
                  </p:pic>
                </p:oleObj>
              </mc:Fallback>
            </mc:AlternateContent>
          </a:graphicData>
        </a:graphic>
      </p:graphicFrame>
    </p:spTree>
    <p:extLst>
      <p:ext uri="{BB962C8B-B14F-4D97-AF65-F5344CB8AC3E}">
        <p14:creationId xmlns:p14="http://schemas.microsoft.com/office/powerpoint/2010/main" val="3511170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solidFill>
                  <a:srgbClr val="0070C0"/>
                </a:solidFill>
              </a:rPr>
              <a:t>Groups of Groups</a:t>
            </a:r>
            <a:endParaRPr lang="en-IN" sz="2800" dirty="0">
              <a:solidFill>
                <a:srgbClr val="0070C0"/>
              </a:solidFill>
            </a:endParaRPr>
          </a:p>
        </p:txBody>
      </p:sp>
      <p:sp>
        <p:nvSpPr>
          <p:cNvPr id="3" name="Rectangle 2"/>
          <p:cNvSpPr/>
          <p:nvPr/>
        </p:nvSpPr>
        <p:spPr>
          <a:xfrm>
            <a:off x="838200" y="1690688"/>
            <a:ext cx="10604500" cy="2031325"/>
          </a:xfrm>
          <a:prstGeom prst="rect">
            <a:avLst/>
          </a:prstGeom>
        </p:spPr>
        <p:txBody>
          <a:bodyPr wrap="square">
            <a:spAutoFit/>
          </a:bodyPr>
          <a:lstStyle/>
          <a:p>
            <a:pPr fontAlgn="base"/>
            <a:r>
              <a:rPr lang="en-GB" dirty="0">
                <a:latin typeface="Open Sans"/>
              </a:rPr>
              <a:t>Groups can also include other groups. These groups are called “MetaGroups”. TestNG provides the flexibility of providing groups inside another group and running them according to your needs.</a:t>
            </a:r>
            <a:br>
              <a:rPr lang="en-GB" dirty="0">
                <a:latin typeface="Open Sans"/>
              </a:rPr>
            </a:br>
            <a:endParaRPr lang="en-GB" dirty="0" smtClean="0">
              <a:latin typeface="Open Sans"/>
            </a:endParaRPr>
          </a:p>
          <a:p>
            <a:pPr fontAlgn="base"/>
            <a:r>
              <a:rPr lang="en-GB" dirty="0" smtClean="0">
                <a:latin typeface="Open Sans"/>
              </a:rPr>
              <a:t>Let’s </a:t>
            </a:r>
            <a:r>
              <a:rPr lang="en-GB" dirty="0">
                <a:latin typeface="Open Sans"/>
              </a:rPr>
              <a:t>create a group inside a group in our XML file.</a:t>
            </a:r>
          </a:p>
          <a:p>
            <a:pPr fontAlgn="base"/>
            <a:r>
              <a:rPr lang="en-GB" dirty="0">
                <a:latin typeface="Open Sans"/>
              </a:rPr>
              <a:t>Here, I have created a created a new group with the name ‘</a:t>
            </a:r>
            <a:r>
              <a:rPr lang="en-GB" b="1" i="1" dirty="0">
                <a:latin typeface="inherit"/>
              </a:rPr>
              <a:t>SuperGroup</a:t>
            </a:r>
            <a:r>
              <a:rPr lang="en-GB" dirty="0">
                <a:latin typeface="Open Sans"/>
              </a:rPr>
              <a:t>‘ and included our group “</a:t>
            </a:r>
            <a:r>
              <a:rPr lang="en-GB" b="1" dirty="0">
                <a:latin typeface="inherit"/>
              </a:rPr>
              <a:t>acceptancetest</a:t>
            </a:r>
            <a:r>
              <a:rPr lang="en-GB" dirty="0">
                <a:latin typeface="Open Sans"/>
              </a:rPr>
              <a:t>” into it. Then we called the newly created group (</a:t>
            </a:r>
            <a:r>
              <a:rPr lang="en-GB" i="1" dirty="0">
                <a:latin typeface="inherit"/>
              </a:rPr>
              <a:t>SuperGroup</a:t>
            </a:r>
            <a:r>
              <a:rPr lang="en-GB" dirty="0">
                <a:latin typeface="Open Sans"/>
              </a:rPr>
              <a:t>) for execution by including it in the run tag. The output will be like this:</a:t>
            </a:r>
            <a:endParaRPr lang="en-GB" b="0" i="0" dirty="0">
              <a:effectLst/>
              <a:latin typeface="Open Sans"/>
            </a:endParaRPr>
          </a:p>
        </p:txBody>
      </p:sp>
      <p:pic>
        <p:nvPicPr>
          <p:cNvPr id="4" name="Picture 3"/>
          <p:cNvPicPr>
            <a:picLocks noChangeAspect="1"/>
          </p:cNvPicPr>
          <p:nvPr/>
        </p:nvPicPr>
        <p:blipFill>
          <a:blip r:embed="rId2"/>
          <a:stretch>
            <a:fillRect/>
          </a:stretch>
        </p:blipFill>
        <p:spPr>
          <a:xfrm>
            <a:off x="838200" y="3924300"/>
            <a:ext cx="6616700" cy="2933700"/>
          </a:xfrm>
          <a:prstGeom prst="rect">
            <a:avLst/>
          </a:prstGeom>
        </p:spPr>
      </p:pic>
    </p:spTree>
    <p:extLst>
      <p:ext uri="{BB962C8B-B14F-4D97-AF65-F5344CB8AC3E}">
        <p14:creationId xmlns:p14="http://schemas.microsoft.com/office/powerpoint/2010/main" val="4031947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i="1" dirty="0"/>
              <a:t>Execution process is as follows:</a:t>
            </a:r>
            <a:r>
              <a:rPr lang="en-GB" b="1" dirty="0"/>
              <a:t/>
            </a:r>
            <a:br>
              <a:rPr lang="en-GB" b="1" dirty="0"/>
            </a:br>
            <a:endParaRPr lang="en-IN" dirty="0"/>
          </a:p>
        </p:txBody>
      </p:sp>
      <p:sp>
        <p:nvSpPr>
          <p:cNvPr id="3" name="Content Placeholder 2"/>
          <p:cNvSpPr>
            <a:spLocks noGrp="1"/>
          </p:cNvSpPr>
          <p:nvPr>
            <p:ph idx="1"/>
          </p:nvPr>
        </p:nvSpPr>
        <p:spPr/>
        <p:txBody>
          <a:bodyPr/>
          <a:lstStyle/>
          <a:p>
            <a:pPr marL="514350" indent="-514350" fontAlgn="base">
              <a:buFont typeface="+mj-lt"/>
              <a:buAutoNum type="arabicPeriod"/>
            </a:pPr>
            <a:r>
              <a:rPr lang="en-GB" dirty="0"/>
              <a:t>First of all, </a:t>
            </a:r>
            <a:r>
              <a:rPr lang="en-GB" b="1" i="1" dirty="0"/>
              <a:t>beforeSuite()</a:t>
            </a:r>
            <a:r>
              <a:rPr lang="en-GB" dirty="0"/>
              <a:t> method is executed only once.</a:t>
            </a:r>
          </a:p>
          <a:p>
            <a:pPr marL="514350" indent="-514350" fontAlgn="base">
              <a:buFont typeface="+mj-lt"/>
              <a:buAutoNum type="arabicPeriod"/>
            </a:pPr>
            <a:r>
              <a:rPr lang="en-GB" dirty="0" smtClean="0"/>
              <a:t>Lastly</a:t>
            </a:r>
            <a:r>
              <a:rPr lang="en-GB" dirty="0"/>
              <a:t>, the</a:t>
            </a:r>
            <a:r>
              <a:rPr lang="en-GB" b="1" dirty="0"/>
              <a:t> </a:t>
            </a:r>
            <a:r>
              <a:rPr lang="en-GB" b="1" i="1" dirty="0"/>
              <a:t>afterSuite()</a:t>
            </a:r>
            <a:r>
              <a:rPr lang="en-GB" dirty="0"/>
              <a:t> method executes only once.</a:t>
            </a:r>
          </a:p>
          <a:p>
            <a:pPr marL="514350" indent="-514350" fontAlgn="base">
              <a:buFont typeface="+mj-lt"/>
              <a:buAutoNum type="arabicPeriod"/>
            </a:pPr>
            <a:r>
              <a:rPr lang="en-GB" b="1" i="1" dirty="0" smtClean="0"/>
              <a:t>@BeforeMethod</a:t>
            </a:r>
            <a:r>
              <a:rPr lang="en-GB" dirty="0"/>
              <a:t> and </a:t>
            </a:r>
            <a:r>
              <a:rPr lang="en-GB" b="1" i="1" dirty="0"/>
              <a:t>@AfterMethod</a:t>
            </a:r>
            <a:r>
              <a:rPr lang="en-GB" dirty="0"/>
              <a:t> are executed twice, one for Test Case 1 and again for Test Case 2.</a:t>
            </a:r>
          </a:p>
          <a:p>
            <a:pPr marL="514350" indent="-514350" fontAlgn="base">
              <a:buFont typeface="+mj-lt"/>
              <a:buAutoNum type="arabicPeriod"/>
            </a:pPr>
            <a:r>
              <a:rPr lang="en-GB" dirty="0" smtClean="0"/>
              <a:t>Methods</a:t>
            </a:r>
            <a:r>
              <a:rPr lang="en-GB" b="1" dirty="0"/>
              <a:t> </a:t>
            </a:r>
            <a:r>
              <a:rPr lang="en-GB" b="1" i="1" dirty="0" err="1"/>
              <a:t>beforeTest</a:t>
            </a:r>
            <a:r>
              <a:rPr lang="en-GB" b="1" i="1" dirty="0"/>
              <a:t>(), </a:t>
            </a:r>
            <a:r>
              <a:rPr lang="en-GB" b="1" i="1" dirty="0" err="1"/>
              <a:t>beforeClass</a:t>
            </a:r>
            <a:r>
              <a:rPr lang="en-GB" b="1" i="1" dirty="0"/>
              <a:t>(), afterClass()</a:t>
            </a:r>
            <a:r>
              <a:rPr lang="en-GB" dirty="0"/>
              <a:t>, and </a:t>
            </a:r>
            <a:r>
              <a:rPr lang="en-GB" b="1" i="1" dirty="0" err="1"/>
              <a:t>afterTest</a:t>
            </a:r>
            <a:r>
              <a:rPr lang="en-GB" b="1" i="1" dirty="0"/>
              <a:t>(</a:t>
            </a:r>
            <a:r>
              <a:rPr lang="en-GB" b="1" dirty="0"/>
              <a:t>)</a:t>
            </a:r>
            <a:r>
              <a:rPr lang="en-GB" dirty="0"/>
              <a:t> methods are executed only once.</a:t>
            </a:r>
          </a:p>
          <a:p>
            <a:pPr marL="514350" indent="-514350" fontAlgn="base">
              <a:buFont typeface="+mj-lt"/>
              <a:buAutoNum type="arabicPeriod"/>
            </a:pPr>
            <a:r>
              <a:rPr lang="en-GB" dirty="0" smtClean="0"/>
              <a:t>To </a:t>
            </a:r>
            <a:r>
              <a:rPr lang="en-GB" dirty="0"/>
              <a:t>execute this program, we need to Right click and select </a:t>
            </a:r>
            <a:r>
              <a:rPr lang="en-GB" b="1" i="1" dirty="0"/>
              <a:t>Run as -&gt; TestNG or Run testng.xml</a:t>
            </a:r>
            <a:r>
              <a:rPr lang="en-GB" dirty="0"/>
              <a:t>.</a:t>
            </a:r>
          </a:p>
          <a:p>
            <a:pPr marL="0" indent="0">
              <a:buNone/>
            </a:pPr>
            <a:endParaRPr lang="en-IN" dirty="0"/>
          </a:p>
        </p:txBody>
      </p:sp>
    </p:spTree>
    <p:extLst>
      <p:ext uri="{BB962C8B-B14F-4D97-AF65-F5344CB8AC3E}">
        <p14:creationId xmlns:p14="http://schemas.microsoft.com/office/powerpoint/2010/main" val="42420334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95324" y="725487"/>
            <a:ext cx="8486775" cy="1343025"/>
          </a:xfrm>
          <a:prstGeom prst="rect">
            <a:avLst/>
          </a:prstGeom>
        </p:spPr>
      </p:pic>
      <p:sp>
        <p:nvSpPr>
          <p:cNvPr id="4" name="Rectangle 3"/>
          <p:cNvSpPr/>
          <p:nvPr/>
        </p:nvSpPr>
        <p:spPr>
          <a:xfrm>
            <a:off x="965200" y="2814935"/>
            <a:ext cx="10947400" cy="646331"/>
          </a:xfrm>
          <a:prstGeom prst="rect">
            <a:avLst/>
          </a:prstGeom>
        </p:spPr>
        <p:txBody>
          <a:bodyPr wrap="square">
            <a:spAutoFit/>
          </a:bodyPr>
          <a:lstStyle/>
          <a:p>
            <a:r>
              <a:rPr lang="en-GB" dirty="0">
                <a:solidFill>
                  <a:srgbClr val="000000"/>
                </a:solidFill>
                <a:latin typeface="Open Sans"/>
              </a:rPr>
              <a:t>Lets, add another group “e2etest” to SuperGroup. In this case, we will see all the tests marked with “</a:t>
            </a:r>
            <a:r>
              <a:rPr lang="en-GB" b="1" dirty="0">
                <a:solidFill>
                  <a:srgbClr val="000000"/>
                </a:solidFill>
                <a:latin typeface="Open Sans"/>
              </a:rPr>
              <a:t>e2etest</a:t>
            </a:r>
            <a:r>
              <a:rPr lang="en-GB" dirty="0">
                <a:solidFill>
                  <a:srgbClr val="000000"/>
                </a:solidFill>
                <a:latin typeface="Open Sans"/>
              </a:rPr>
              <a:t>” and “</a:t>
            </a:r>
            <a:r>
              <a:rPr lang="en-GB" b="1" dirty="0">
                <a:solidFill>
                  <a:srgbClr val="000000"/>
                </a:solidFill>
                <a:latin typeface="Open Sans"/>
              </a:rPr>
              <a:t>acceptancetest</a:t>
            </a:r>
            <a:r>
              <a:rPr lang="en-GB" dirty="0">
                <a:solidFill>
                  <a:srgbClr val="000000"/>
                </a:solidFill>
                <a:latin typeface="Open Sans"/>
              </a:rPr>
              <a:t>“.</a:t>
            </a:r>
            <a:endParaRPr lang="en-IN" dirty="0"/>
          </a:p>
        </p:txBody>
      </p:sp>
      <p:pic>
        <p:nvPicPr>
          <p:cNvPr id="5" name="Picture 4"/>
          <p:cNvPicPr>
            <a:picLocks noChangeAspect="1"/>
          </p:cNvPicPr>
          <p:nvPr/>
        </p:nvPicPr>
        <p:blipFill>
          <a:blip r:embed="rId3"/>
          <a:stretch>
            <a:fillRect/>
          </a:stretch>
        </p:blipFill>
        <p:spPr>
          <a:xfrm>
            <a:off x="965200" y="3686175"/>
            <a:ext cx="5283200" cy="3171825"/>
          </a:xfrm>
          <a:prstGeom prst="rect">
            <a:avLst/>
          </a:prstGeom>
        </p:spPr>
      </p:pic>
      <p:pic>
        <p:nvPicPr>
          <p:cNvPr id="6" name="Picture 5"/>
          <p:cNvPicPr>
            <a:picLocks noChangeAspect="1"/>
          </p:cNvPicPr>
          <p:nvPr/>
        </p:nvPicPr>
        <p:blipFill>
          <a:blip r:embed="rId4"/>
          <a:stretch>
            <a:fillRect/>
          </a:stretch>
        </p:blipFill>
        <p:spPr>
          <a:xfrm>
            <a:off x="6648449" y="4224337"/>
            <a:ext cx="5067300" cy="1047750"/>
          </a:xfrm>
          <a:prstGeom prst="rect">
            <a:avLst/>
          </a:prstGeom>
        </p:spPr>
      </p:pic>
    </p:spTree>
    <p:extLst>
      <p:ext uri="{BB962C8B-B14F-4D97-AF65-F5344CB8AC3E}">
        <p14:creationId xmlns:p14="http://schemas.microsoft.com/office/powerpoint/2010/main" val="509398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a:solidFill>
                  <a:srgbClr val="0070C0"/>
                </a:solidFill>
              </a:rPr>
              <a:t>InvocationCount in TestNG</a:t>
            </a:r>
            <a:r>
              <a:rPr lang="en-IN" b="1" dirty="0"/>
              <a:t/>
            </a:r>
            <a:br>
              <a:rPr lang="en-IN" b="1" dirty="0"/>
            </a:br>
            <a:endParaRPr lang="en-IN" dirty="0"/>
          </a:p>
        </p:txBody>
      </p:sp>
      <p:sp>
        <p:nvSpPr>
          <p:cNvPr id="3" name="Rectangle 2"/>
          <p:cNvSpPr/>
          <p:nvPr/>
        </p:nvSpPr>
        <p:spPr>
          <a:xfrm>
            <a:off x="736600" y="1383437"/>
            <a:ext cx="11112500" cy="923330"/>
          </a:xfrm>
          <a:prstGeom prst="rect">
            <a:avLst/>
          </a:prstGeom>
        </p:spPr>
        <p:txBody>
          <a:bodyPr wrap="square">
            <a:spAutoFit/>
          </a:bodyPr>
          <a:lstStyle/>
          <a:p>
            <a:r>
              <a:rPr lang="en-GB" dirty="0">
                <a:solidFill>
                  <a:srgbClr val="000000"/>
                </a:solidFill>
                <a:latin typeface="Open Sans"/>
              </a:rPr>
              <a:t>InnvocationCount is one of the feature available in TestNG. </a:t>
            </a:r>
            <a:r>
              <a:rPr lang="en-GB" b="1" i="1" dirty="0">
                <a:solidFill>
                  <a:srgbClr val="000000"/>
                </a:solidFill>
                <a:latin typeface="inherit"/>
              </a:rPr>
              <a:t>InvocationCount </a:t>
            </a:r>
            <a:r>
              <a:rPr lang="en-GB" dirty="0">
                <a:solidFill>
                  <a:srgbClr val="000000"/>
                </a:solidFill>
                <a:latin typeface="Open Sans"/>
              </a:rPr>
              <a:t>is used when we want to run the same test multiple times.  If we want to run single @Test 10 times at a single thread, then </a:t>
            </a:r>
            <a:r>
              <a:rPr lang="en-GB" b="1" dirty="0">
                <a:solidFill>
                  <a:srgbClr val="000000"/>
                </a:solidFill>
                <a:latin typeface="Open Sans"/>
              </a:rPr>
              <a:t>invocationCount</a:t>
            </a:r>
            <a:r>
              <a:rPr lang="en-GB" dirty="0">
                <a:solidFill>
                  <a:srgbClr val="000000"/>
                </a:solidFill>
                <a:latin typeface="Open Sans"/>
              </a:rPr>
              <a:t> can be used. To invoke a method multiple times, below syntax is used.</a:t>
            </a:r>
            <a:endParaRPr lang="en-IN" dirty="0"/>
          </a:p>
        </p:txBody>
      </p:sp>
      <p:sp>
        <p:nvSpPr>
          <p:cNvPr id="4" name="Rectangle 2"/>
          <p:cNvSpPr>
            <a:spLocks noChangeArrowheads="1"/>
          </p:cNvSpPr>
          <p:nvPr/>
        </p:nvSpPr>
        <p:spPr bwMode="auto">
          <a:xfrm>
            <a:off x="736600" y="2942592"/>
            <a:ext cx="3327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808080"/>
                </a:solidFill>
                <a:effectLst/>
                <a:latin typeface="Monaco"/>
              </a:rPr>
              <a:t>@Test</a:t>
            </a:r>
            <a:r>
              <a:rPr kumimoji="0" lang="en-US" altLang="en-US" sz="2000" b="0" i="0" u="none" strike="noStrike" cap="none" normalizeH="0" baseline="0" dirty="0" smtClean="0">
                <a:ln>
                  <a:noFill/>
                </a:ln>
                <a:solidFill>
                  <a:srgbClr val="000000"/>
                </a:solidFill>
                <a:effectLst/>
                <a:latin typeface="Monaco"/>
              </a:rPr>
              <a:t>(invocationCount = </a:t>
            </a:r>
            <a:r>
              <a:rPr kumimoji="0" lang="en-US" altLang="en-US" sz="2000" b="0" i="0" u="none" strike="noStrike" cap="none" normalizeH="0" baseline="0" dirty="0" smtClean="0">
                <a:ln>
                  <a:noFill/>
                </a:ln>
                <a:solidFill>
                  <a:srgbClr val="009900"/>
                </a:solidFill>
                <a:effectLst/>
                <a:latin typeface="Monaco"/>
              </a:rPr>
              <a:t>3</a:t>
            </a:r>
            <a:r>
              <a:rPr kumimoji="0" lang="en-US" altLang="en-US" sz="2000" b="0" i="0" u="none" strike="noStrike" cap="none" normalizeH="0" baseline="0" dirty="0" smtClean="0">
                <a:ln>
                  <a:noFill/>
                </a:ln>
                <a:solidFill>
                  <a:srgbClr val="000000"/>
                </a:solidFill>
                <a:effectLst/>
                <a:latin typeface="Monaco"/>
              </a:rPr>
              <a:t>)</a:t>
            </a:r>
            <a:r>
              <a:rPr kumimoji="0" lang="en-US" altLang="en-US" b="0" i="0" u="none" strike="noStrike" cap="none" normalizeH="0" baseline="0" dirty="0" smtClean="0">
                <a:ln>
                  <a:noFill/>
                </a:ln>
                <a:solidFill>
                  <a:schemeClr val="tx1"/>
                </a:solidFill>
                <a:effectLst/>
              </a:rPr>
              <a:t> </a:t>
            </a: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p:nvPr/>
        </p:nvSpPr>
        <p:spPr>
          <a:xfrm>
            <a:off x="736600" y="3740835"/>
            <a:ext cx="10807700" cy="369332"/>
          </a:xfrm>
          <a:prstGeom prst="rect">
            <a:avLst/>
          </a:prstGeom>
        </p:spPr>
        <p:txBody>
          <a:bodyPr wrap="square">
            <a:spAutoFit/>
          </a:bodyPr>
          <a:lstStyle/>
          <a:p>
            <a:r>
              <a:rPr lang="en-GB" dirty="0">
                <a:solidFill>
                  <a:srgbClr val="000000"/>
                </a:solidFill>
                <a:latin typeface="Open Sans"/>
              </a:rPr>
              <a:t>In this example, the </a:t>
            </a:r>
            <a:r>
              <a:rPr lang="en-GB" b="1" dirty="0">
                <a:solidFill>
                  <a:srgbClr val="000000"/>
                </a:solidFill>
                <a:latin typeface="Open Sans"/>
              </a:rPr>
              <a:t>@Test</a:t>
            </a:r>
            <a:r>
              <a:rPr lang="en-GB" dirty="0">
                <a:solidFill>
                  <a:srgbClr val="000000"/>
                </a:solidFill>
                <a:latin typeface="Open Sans"/>
              </a:rPr>
              <a:t> method will execute for 3 times each on a single thread.</a:t>
            </a:r>
            <a:endParaRPr lang="en-IN" dirty="0"/>
          </a:p>
        </p:txBody>
      </p:sp>
    </p:spTree>
    <p:extLst>
      <p:ext uri="{BB962C8B-B14F-4D97-AF65-F5344CB8AC3E}">
        <p14:creationId xmlns:p14="http://schemas.microsoft.com/office/powerpoint/2010/main" val="631148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Rectangle 2"/>
          <p:cNvSpPr/>
          <p:nvPr/>
        </p:nvSpPr>
        <p:spPr>
          <a:xfrm>
            <a:off x="431800" y="629841"/>
            <a:ext cx="11125200" cy="3416320"/>
          </a:xfrm>
          <a:prstGeom prst="rect">
            <a:avLst/>
          </a:prstGeom>
        </p:spPr>
        <p:txBody>
          <a:bodyPr wrap="square">
            <a:spAutoFit/>
          </a:bodyPr>
          <a:lstStyle/>
          <a:p>
            <a:pPr fontAlgn="base"/>
            <a:r>
              <a:rPr lang="en-GB" b="1" dirty="0">
                <a:latin typeface="inherit"/>
              </a:rPr>
              <a:t>Step 1</a:t>
            </a:r>
            <a:r>
              <a:rPr lang="en-GB" dirty="0">
                <a:latin typeface="Open Sans"/>
              </a:rPr>
              <a:t> − Create a TestNG class, TestInvocationCount</a:t>
            </a:r>
            <a:r>
              <a:rPr lang="en-GB" dirty="0" smtClean="0">
                <a:latin typeface="Open Sans"/>
              </a:rPr>
              <a:t>.</a:t>
            </a:r>
          </a:p>
          <a:p>
            <a:pPr fontAlgn="base"/>
            <a:endParaRPr lang="en-GB" dirty="0">
              <a:latin typeface="Open Sans"/>
            </a:endParaRPr>
          </a:p>
          <a:p>
            <a:pPr fontAlgn="base"/>
            <a:r>
              <a:rPr lang="en-GB" b="1" dirty="0">
                <a:latin typeface="inherit"/>
              </a:rPr>
              <a:t>Step 2 </a:t>
            </a:r>
            <a:r>
              <a:rPr lang="en-GB" dirty="0">
                <a:latin typeface="Open Sans"/>
              </a:rPr>
              <a:t>− Write two @Test methods in the class TestInvocationCountas shown in the programming code </a:t>
            </a:r>
            <a:r>
              <a:rPr lang="en-GB" dirty="0" smtClean="0">
                <a:latin typeface="Open Sans"/>
              </a:rPr>
              <a:t>	section </a:t>
            </a:r>
            <a:r>
              <a:rPr lang="en-GB" dirty="0">
                <a:latin typeface="Open Sans"/>
              </a:rPr>
              <a:t>below. Add invocationCount=3 to method verifyLinkedIn and 2 to validLoginTest</a:t>
            </a:r>
            <a:r>
              <a:rPr lang="en-GB" dirty="0" smtClean="0">
                <a:latin typeface="Open Sans"/>
              </a:rPr>
              <a:t>.</a:t>
            </a:r>
          </a:p>
          <a:p>
            <a:pPr fontAlgn="base"/>
            <a:endParaRPr lang="en-GB" dirty="0">
              <a:latin typeface="Open Sans"/>
            </a:endParaRPr>
          </a:p>
          <a:p>
            <a:pPr fontAlgn="base"/>
            <a:r>
              <a:rPr lang="en-GB" b="1" dirty="0">
                <a:latin typeface="inherit"/>
              </a:rPr>
              <a:t>Step 3</a:t>
            </a:r>
            <a:r>
              <a:rPr lang="en-GB" dirty="0">
                <a:latin typeface="Open Sans"/>
              </a:rPr>
              <a:t> − Create the testNG.xml as given below to run the TestNG classes</a:t>
            </a:r>
            <a:r>
              <a:rPr lang="en-GB" dirty="0" smtClean="0">
                <a:latin typeface="Open Sans"/>
              </a:rPr>
              <a:t>.</a:t>
            </a:r>
          </a:p>
          <a:p>
            <a:pPr fontAlgn="base"/>
            <a:endParaRPr lang="en-GB" dirty="0">
              <a:latin typeface="Open Sans"/>
            </a:endParaRPr>
          </a:p>
          <a:p>
            <a:pPr fontAlgn="base"/>
            <a:r>
              <a:rPr lang="en-GB" b="1" dirty="0">
                <a:latin typeface="inherit"/>
              </a:rPr>
              <a:t>Step 4 </a:t>
            </a:r>
            <a:r>
              <a:rPr lang="en-GB" dirty="0">
                <a:latin typeface="Open Sans"/>
              </a:rPr>
              <a:t>− Now, run the testNG.xml or directly testNG class in IDE or compile and run it using command line</a:t>
            </a:r>
            <a:r>
              <a:rPr lang="en-GB" dirty="0" smtClean="0">
                <a:latin typeface="Open Sans"/>
              </a:rPr>
              <a:t>.</a:t>
            </a:r>
          </a:p>
          <a:p>
            <a:pPr fontAlgn="base"/>
            <a:endParaRPr lang="en-GB" dirty="0">
              <a:latin typeface="Open Sans"/>
            </a:endParaRPr>
          </a:p>
          <a:p>
            <a:pPr fontAlgn="base"/>
            <a:r>
              <a:rPr lang="en-GB" b="1" dirty="0">
                <a:latin typeface="inherit"/>
              </a:rPr>
              <a:t>Step 5</a:t>
            </a:r>
            <a:r>
              <a:rPr lang="en-GB" dirty="0">
                <a:latin typeface="Open Sans"/>
              </a:rPr>
              <a:t> − In the output, the user can see a total of 1 thread running sequentially for all invocations of @Test.</a:t>
            </a:r>
          </a:p>
          <a:p>
            <a:r>
              <a:rPr lang="en-GB" dirty="0">
                <a:solidFill>
                  <a:srgbClr val="686868"/>
                </a:solidFill>
                <a:latin typeface="inherit"/>
              </a:rPr>
              <a:t/>
            </a:r>
            <a:br>
              <a:rPr lang="en-GB" dirty="0">
                <a:solidFill>
                  <a:srgbClr val="686868"/>
                </a:solidFill>
                <a:latin typeface="inherit"/>
              </a:rPr>
            </a:br>
            <a:endParaRPr lang="en-IN" dirty="0"/>
          </a:p>
        </p:txBody>
      </p:sp>
      <p:sp>
        <p:nvSpPr>
          <p:cNvPr id="6" name="Rectangle 5"/>
          <p:cNvSpPr/>
          <p:nvPr/>
        </p:nvSpPr>
        <p:spPr>
          <a:xfrm>
            <a:off x="431800" y="4149636"/>
            <a:ext cx="10820400" cy="1200329"/>
          </a:xfrm>
          <a:prstGeom prst="rect">
            <a:avLst/>
          </a:prstGeom>
        </p:spPr>
        <p:txBody>
          <a:bodyPr wrap="square">
            <a:spAutoFit/>
          </a:bodyPr>
          <a:lstStyle/>
          <a:p>
            <a:pPr fontAlgn="base"/>
            <a:r>
              <a:rPr lang="en-GB" dirty="0">
                <a:latin typeface="Open Sans"/>
              </a:rPr>
              <a:t>We can add </a:t>
            </a:r>
            <a:r>
              <a:rPr lang="en-GB" b="1" i="1" dirty="0">
                <a:latin typeface="inherit"/>
              </a:rPr>
              <a:t>threadPoolSize </a:t>
            </a:r>
            <a:r>
              <a:rPr lang="en-GB" dirty="0">
                <a:latin typeface="Open Sans"/>
              </a:rPr>
              <a:t>to the @Test</a:t>
            </a:r>
            <a:r>
              <a:rPr lang="en-GB" dirty="0" smtClean="0">
                <a:latin typeface="Open Sans"/>
              </a:rPr>
              <a:t>.</a:t>
            </a:r>
          </a:p>
          <a:p>
            <a:pPr fontAlgn="base"/>
            <a:endParaRPr lang="en-GB" dirty="0">
              <a:latin typeface="Open Sans"/>
            </a:endParaRPr>
          </a:p>
          <a:p>
            <a:pPr fontAlgn="base"/>
            <a:r>
              <a:rPr lang="en-GB" b="1" i="1" dirty="0">
                <a:latin typeface="inherit"/>
              </a:rPr>
              <a:t>threadPoolSize </a:t>
            </a:r>
            <a:r>
              <a:rPr lang="en-GB" dirty="0">
                <a:latin typeface="Open Sans"/>
              </a:rPr>
              <a:t>– It defines the size of the thread pool for any method. The method will be invoked from multiple threads as specified by invocationCount.</a:t>
            </a:r>
            <a:endParaRPr lang="en-GB" b="0" i="0" dirty="0">
              <a:effectLst/>
              <a:latin typeface="Open Sans"/>
            </a:endParaRPr>
          </a:p>
        </p:txBody>
      </p:sp>
      <p:graphicFrame>
        <p:nvGraphicFramePr>
          <p:cNvPr id="7" name="Table 6"/>
          <p:cNvGraphicFramePr>
            <a:graphicFrameLocks noGrp="1"/>
          </p:cNvGraphicFramePr>
          <p:nvPr>
            <p:extLst>
              <p:ext uri="{D42A27DB-BD31-4B8C-83A1-F6EECF244321}">
                <p14:modId xmlns:p14="http://schemas.microsoft.com/office/powerpoint/2010/main" val="3259110678"/>
              </p:ext>
            </p:extLst>
          </p:nvPr>
        </p:nvGraphicFramePr>
        <p:xfrm>
          <a:off x="654050" y="5453440"/>
          <a:ext cx="6362700" cy="548640"/>
        </p:xfrm>
        <a:graphic>
          <a:graphicData uri="http://schemas.openxmlformats.org/drawingml/2006/table">
            <a:tbl>
              <a:tblPr/>
              <a:tblGrid>
                <a:gridCol w="6362700"/>
              </a:tblGrid>
              <a:tr h="0">
                <a:tc>
                  <a:txBody>
                    <a:bodyPr/>
                    <a:lstStyle/>
                    <a:p>
                      <a:pPr algn="l" rtl="0" fontAlgn="base"/>
                      <a:r>
                        <a:rPr lang="en-IN" b="0" i="0" dirty="0">
                          <a:effectLst/>
                          <a:latin typeface="Monaco"/>
                        </a:rPr>
                        <a:t/>
                      </a:r>
                      <a:br>
                        <a:rPr lang="en-IN" b="0" i="0" dirty="0">
                          <a:effectLst/>
                          <a:latin typeface="Monaco"/>
                        </a:rPr>
                      </a:br>
                      <a:r>
                        <a:rPr lang="en-IN" b="0" i="0" dirty="0">
                          <a:effectLst/>
                          <a:latin typeface="Monaco"/>
                        </a:rPr>
                        <a:t>@Test(invocationCount = 3, threadPoolSize)</a:t>
                      </a:r>
                    </a:p>
                  </a:txBody>
                  <a:tcPr marL="0" marR="0" marT="0" marB="0" anchor="ctr">
                    <a:lnL>
                      <a:noFill/>
                    </a:lnL>
                    <a:lnR>
                      <a:noFill/>
                    </a:lnR>
                    <a:lnT>
                      <a:noFill/>
                    </a:lnT>
                    <a:lnB>
                      <a:noFill/>
                    </a:lnB>
                  </a:tcPr>
                </a:tc>
              </a:tr>
            </a:tbl>
          </a:graphicData>
        </a:graphic>
      </p:graphicFrame>
    </p:spTree>
    <p:extLst>
      <p:ext uri="{BB962C8B-B14F-4D97-AF65-F5344CB8AC3E}">
        <p14:creationId xmlns:p14="http://schemas.microsoft.com/office/powerpoint/2010/main" val="8574906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4210067342"/>
              </p:ext>
            </p:extLst>
          </p:nvPr>
        </p:nvGraphicFramePr>
        <p:xfrm>
          <a:off x="396875" y="465138"/>
          <a:ext cx="3829050" cy="5418137"/>
        </p:xfrm>
        <a:graphic>
          <a:graphicData uri="http://schemas.openxmlformats.org/presentationml/2006/ole">
            <mc:AlternateContent xmlns:mc="http://schemas.openxmlformats.org/markup-compatibility/2006">
              <mc:Choice xmlns:v="urn:schemas-microsoft-com:vml" Requires="v">
                <p:oleObj spid="_x0000_s23649"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396875" y="465138"/>
                        <a:ext cx="3829050" cy="5418137"/>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995906577"/>
              </p:ext>
            </p:extLst>
          </p:nvPr>
        </p:nvGraphicFramePr>
        <p:xfrm>
          <a:off x="6391275" y="744538"/>
          <a:ext cx="3829050" cy="5418137"/>
        </p:xfrm>
        <a:graphic>
          <a:graphicData uri="http://schemas.openxmlformats.org/presentationml/2006/ole">
            <mc:AlternateContent xmlns:mc="http://schemas.openxmlformats.org/markup-compatibility/2006">
              <mc:Choice xmlns:v="urn:schemas-microsoft-com:vml" Requires="v">
                <p:oleObj spid="_x0000_s23650" name="Acrobat Document" r:id="rId5" imgW="5667219" imgH="8019658" progId="Acrobat.Document.DC">
                  <p:embed/>
                </p:oleObj>
              </mc:Choice>
              <mc:Fallback>
                <p:oleObj name="Acrobat Document" r:id="rId5" imgW="5667219" imgH="8019658" progId="Acrobat.Document.DC">
                  <p:embed/>
                  <p:pic>
                    <p:nvPicPr>
                      <p:cNvPr id="0" name=""/>
                      <p:cNvPicPr/>
                      <p:nvPr/>
                    </p:nvPicPr>
                    <p:blipFill>
                      <a:blip r:embed="rId6"/>
                      <a:stretch>
                        <a:fillRect/>
                      </a:stretch>
                    </p:blipFill>
                    <p:spPr>
                      <a:xfrm>
                        <a:off x="6391275" y="744538"/>
                        <a:ext cx="3829050" cy="5418137"/>
                      </a:xfrm>
                      <a:prstGeom prst="rect">
                        <a:avLst/>
                      </a:prstGeom>
                    </p:spPr>
                  </p:pic>
                </p:oleObj>
              </mc:Fallback>
            </mc:AlternateContent>
          </a:graphicData>
        </a:graphic>
      </p:graphicFrame>
    </p:spTree>
    <p:extLst>
      <p:ext uri="{BB962C8B-B14F-4D97-AF65-F5344CB8AC3E}">
        <p14:creationId xmlns:p14="http://schemas.microsoft.com/office/powerpoint/2010/main" val="472723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100" b="1" dirty="0"/>
              <a:t>TestNG Framework: How to run Parallel Tests in Selenium with TestNG</a:t>
            </a:r>
            <a:r>
              <a:rPr lang="en-GB" b="1" dirty="0"/>
              <a:t/>
            </a:r>
            <a:br>
              <a:rPr lang="en-GB" b="1" dirty="0"/>
            </a:br>
            <a:endParaRPr lang="en-IN" dirty="0"/>
          </a:p>
        </p:txBody>
      </p:sp>
      <p:sp>
        <p:nvSpPr>
          <p:cNvPr id="3" name="Rectangle 2"/>
          <p:cNvSpPr/>
          <p:nvPr/>
        </p:nvSpPr>
        <p:spPr>
          <a:xfrm>
            <a:off x="838200" y="1548537"/>
            <a:ext cx="10845800" cy="923330"/>
          </a:xfrm>
          <a:prstGeom prst="rect">
            <a:avLst/>
          </a:prstGeom>
        </p:spPr>
        <p:txBody>
          <a:bodyPr wrap="square">
            <a:spAutoFit/>
          </a:bodyPr>
          <a:lstStyle/>
          <a:p>
            <a:r>
              <a:rPr lang="en-GB" dirty="0">
                <a:solidFill>
                  <a:srgbClr val="000000"/>
                </a:solidFill>
                <a:latin typeface="Open Sans"/>
              </a:rPr>
              <a:t>Parallel testing helps to reduce execution time and efforts and results in faster time to delivery.  In a scenario where we have two versions of software available, and we need to check its stability and compatibility, we can run the two versions simultaneously and find issues at a much faster rate.</a:t>
            </a:r>
            <a:endParaRPr lang="en-IN" dirty="0"/>
          </a:p>
        </p:txBody>
      </p:sp>
      <p:sp>
        <p:nvSpPr>
          <p:cNvPr id="4" name="Rectangle 3"/>
          <p:cNvSpPr/>
          <p:nvPr/>
        </p:nvSpPr>
        <p:spPr>
          <a:xfrm>
            <a:off x="939800" y="3134836"/>
            <a:ext cx="10553700" cy="1477328"/>
          </a:xfrm>
          <a:prstGeom prst="rect">
            <a:avLst/>
          </a:prstGeom>
        </p:spPr>
        <p:txBody>
          <a:bodyPr wrap="square">
            <a:spAutoFit/>
          </a:bodyPr>
          <a:lstStyle/>
          <a:p>
            <a:pPr algn="just" fontAlgn="base"/>
            <a:r>
              <a:rPr lang="en-GB" b="1" dirty="0">
                <a:solidFill>
                  <a:srgbClr val="0000FF"/>
                </a:solidFill>
                <a:latin typeface="inherit"/>
              </a:rPr>
              <a:t>How to run Parallel Tests with Selenium</a:t>
            </a:r>
            <a:r>
              <a:rPr lang="en-GB" b="1" dirty="0" smtClean="0">
                <a:solidFill>
                  <a:srgbClr val="0000FF"/>
                </a:solidFill>
                <a:latin typeface="inherit"/>
              </a:rPr>
              <a:t>?</a:t>
            </a:r>
          </a:p>
          <a:p>
            <a:pPr algn="just" fontAlgn="base"/>
            <a:endParaRPr lang="en-GB" b="1" dirty="0">
              <a:solidFill>
                <a:srgbClr val="424242"/>
              </a:solidFill>
              <a:latin typeface="Montserrat"/>
            </a:endParaRPr>
          </a:p>
          <a:p>
            <a:pPr algn="just" fontAlgn="base"/>
            <a:r>
              <a:rPr lang="en-GB" b="1" dirty="0">
                <a:solidFill>
                  <a:srgbClr val="000000"/>
                </a:solidFill>
                <a:latin typeface="inherit"/>
                <a:hlinkClick r:id="rId2"/>
              </a:rPr>
              <a:t>TestNG</a:t>
            </a:r>
            <a:r>
              <a:rPr lang="en-GB" dirty="0">
                <a:solidFill>
                  <a:srgbClr val="000000"/>
                </a:solidFill>
                <a:latin typeface="inherit"/>
              </a:rPr>
              <a:t> provides multiple ways to execute tests in separate threads. In testng.xml, if we set</a:t>
            </a:r>
            <a:r>
              <a:rPr lang="en-GB" b="1" dirty="0">
                <a:solidFill>
                  <a:srgbClr val="000000"/>
                </a:solidFill>
                <a:latin typeface="inherit"/>
              </a:rPr>
              <a:t> ‘parallel’</a:t>
            </a:r>
            <a:r>
              <a:rPr lang="en-GB" dirty="0">
                <a:solidFill>
                  <a:srgbClr val="000000"/>
                </a:solidFill>
                <a:latin typeface="inherit"/>
              </a:rPr>
              <a:t> attribute on the tag to ‘methods’, testNG will run all the </a:t>
            </a:r>
            <a:r>
              <a:rPr lang="en-GB" b="1" dirty="0">
                <a:solidFill>
                  <a:srgbClr val="000000"/>
                </a:solidFill>
                <a:latin typeface="inherit"/>
              </a:rPr>
              <a:t>‘@Test’</a:t>
            </a:r>
            <a:r>
              <a:rPr lang="en-GB" dirty="0">
                <a:solidFill>
                  <a:srgbClr val="000000"/>
                </a:solidFill>
                <a:latin typeface="inherit"/>
              </a:rPr>
              <a:t> methods in tag in a separate thread.</a:t>
            </a:r>
            <a:endParaRPr lang="en-GB" b="0" i="0" dirty="0">
              <a:solidFill>
                <a:srgbClr val="686868"/>
              </a:solidFill>
              <a:effectLst/>
              <a:latin typeface="Open Sans"/>
            </a:endParaRPr>
          </a:p>
        </p:txBody>
      </p:sp>
      <p:sp>
        <p:nvSpPr>
          <p:cNvPr id="5" name="Rectangle 4"/>
          <p:cNvSpPr/>
          <p:nvPr/>
        </p:nvSpPr>
        <p:spPr>
          <a:xfrm>
            <a:off x="939800" y="5178336"/>
            <a:ext cx="10744200" cy="646331"/>
          </a:xfrm>
          <a:prstGeom prst="rect">
            <a:avLst/>
          </a:prstGeom>
        </p:spPr>
        <p:txBody>
          <a:bodyPr wrap="square">
            <a:spAutoFit/>
          </a:bodyPr>
          <a:lstStyle/>
          <a:p>
            <a:r>
              <a:rPr lang="en-GB" dirty="0">
                <a:solidFill>
                  <a:srgbClr val="000000"/>
                </a:solidFill>
                <a:latin typeface="Open Sans"/>
              </a:rPr>
              <a:t>Let us create a class with multiple tests. In the below Example, four test cases or methods . We want to run these methods parallelly. To achieve this, we need to add the below command in testng.xml</a:t>
            </a:r>
            <a:endParaRPr lang="en-IN" dirty="0"/>
          </a:p>
        </p:txBody>
      </p:sp>
      <p:sp>
        <p:nvSpPr>
          <p:cNvPr id="6" name="Rectangle 5"/>
          <p:cNvSpPr/>
          <p:nvPr/>
        </p:nvSpPr>
        <p:spPr>
          <a:xfrm>
            <a:off x="939800" y="6021507"/>
            <a:ext cx="2895600" cy="369332"/>
          </a:xfrm>
          <a:prstGeom prst="rect">
            <a:avLst/>
          </a:prstGeom>
        </p:spPr>
        <p:txBody>
          <a:bodyPr wrap="square">
            <a:spAutoFit/>
          </a:bodyPr>
          <a:lstStyle/>
          <a:p>
            <a:r>
              <a:rPr lang="en-IN" dirty="0">
                <a:solidFill>
                  <a:srgbClr val="000000"/>
                </a:solidFill>
                <a:latin typeface="Monaco"/>
              </a:rPr>
              <a:t>parallel="methods"</a:t>
            </a:r>
            <a:endParaRPr lang="en-IN" dirty="0"/>
          </a:p>
        </p:txBody>
      </p:sp>
    </p:spTree>
    <p:extLst>
      <p:ext uri="{BB962C8B-B14F-4D97-AF65-F5344CB8AC3E}">
        <p14:creationId xmlns:p14="http://schemas.microsoft.com/office/powerpoint/2010/main" val="2575368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1121125489"/>
              </p:ext>
            </p:extLst>
          </p:nvPr>
        </p:nvGraphicFramePr>
        <p:xfrm>
          <a:off x="663575" y="642938"/>
          <a:ext cx="3829050" cy="5418137"/>
        </p:xfrm>
        <a:graphic>
          <a:graphicData uri="http://schemas.openxmlformats.org/presentationml/2006/ole">
            <mc:AlternateContent xmlns:mc="http://schemas.openxmlformats.org/markup-compatibility/2006">
              <mc:Choice xmlns:v="urn:schemas-microsoft-com:vml" Requires="v">
                <p:oleObj spid="_x0000_s24622"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663575" y="642938"/>
                        <a:ext cx="3829050" cy="5418137"/>
                      </a:xfrm>
                      <a:prstGeom prst="rect">
                        <a:avLst/>
                      </a:prstGeom>
                    </p:spPr>
                  </p:pic>
                </p:oleObj>
              </mc:Fallback>
            </mc:AlternateContent>
          </a:graphicData>
        </a:graphic>
      </p:graphicFrame>
      <p:sp>
        <p:nvSpPr>
          <p:cNvPr id="4" name="Rectangle 3"/>
          <p:cNvSpPr/>
          <p:nvPr/>
        </p:nvSpPr>
        <p:spPr>
          <a:xfrm>
            <a:off x="5384800" y="1735941"/>
            <a:ext cx="6096000" cy="3970318"/>
          </a:xfrm>
          <a:prstGeom prst="rect">
            <a:avLst/>
          </a:prstGeom>
        </p:spPr>
        <p:txBody>
          <a:bodyPr>
            <a:spAutoFit/>
          </a:bodyPr>
          <a:lstStyle/>
          <a:p>
            <a:pPr fontAlgn="base"/>
            <a:r>
              <a:rPr lang="en-GB" dirty="0">
                <a:latin typeface="Open Sans"/>
              </a:rPr>
              <a:t>The attribute </a:t>
            </a:r>
            <a:r>
              <a:rPr lang="en-GB" i="1" dirty="0">
                <a:latin typeface="inherit"/>
              </a:rPr>
              <a:t>thread-count</a:t>
            </a:r>
            <a:r>
              <a:rPr lang="en-GB" dirty="0">
                <a:latin typeface="Open Sans"/>
              </a:rPr>
              <a:t> allows you to specify how many threads should be allocated for this execution.</a:t>
            </a:r>
          </a:p>
          <a:p>
            <a:pPr fontAlgn="base"/>
            <a:r>
              <a:rPr lang="en-GB" dirty="0">
                <a:latin typeface="Open Sans"/>
              </a:rPr>
              <a:t>parallel = “methods” means that the methods will run parallel</a:t>
            </a:r>
          </a:p>
          <a:p>
            <a:pPr fontAlgn="base"/>
            <a:r>
              <a:rPr lang="en-GB" dirty="0">
                <a:latin typeface="Open Sans"/>
              </a:rPr>
              <a:t>The parallel attribute can be extended for multiple values, as below:</a:t>
            </a:r>
          </a:p>
          <a:p>
            <a:pPr fontAlgn="base"/>
            <a:r>
              <a:rPr lang="en-GB" dirty="0">
                <a:latin typeface="Open Sans"/>
              </a:rPr>
              <a:t>·         </a:t>
            </a:r>
            <a:r>
              <a:rPr lang="en-GB" b="1" dirty="0">
                <a:latin typeface="inherit"/>
              </a:rPr>
              <a:t>Methods</a:t>
            </a:r>
            <a:r>
              <a:rPr lang="en-GB" dirty="0">
                <a:latin typeface="Open Sans"/>
              </a:rPr>
              <a:t>: Helps run methods in separate threads</a:t>
            </a:r>
          </a:p>
          <a:p>
            <a:pPr fontAlgn="base"/>
            <a:r>
              <a:rPr lang="en-GB" dirty="0">
                <a:latin typeface="Open Sans"/>
              </a:rPr>
              <a:t>·         </a:t>
            </a:r>
            <a:r>
              <a:rPr lang="en-GB" b="1" dirty="0">
                <a:latin typeface="inherit"/>
              </a:rPr>
              <a:t>Tests</a:t>
            </a:r>
            <a:r>
              <a:rPr lang="en-GB" dirty="0">
                <a:latin typeface="Open Sans"/>
              </a:rPr>
              <a:t>: Help to run all methods belonging to the same tag in the same thread, means tests will run sequentially</a:t>
            </a:r>
          </a:p>
          <a:p>
            <a:pPr fontAlgn="base"/>
            <a:r>
              <a:rPr lang="en-GB" dirty="0">
                <a:latin typeface="Open Sans"/>
              </a:rPr>
              <a:t>·         </a:t>
            </a:r>
            <a:r>
              <a:rPr lang="en-GB" b="1" dirty="0">
                <a:latin typeface="inherit"/>
              </a:rPr>
              <a:t>Classes</a:t>
            </a:r>
            <a:r>
              <a:rPr lang="en-GB" dirty="0">
                <a:latin typeface="Open Sans"/>
              </a:rPr>
              <a:t>: Helps to run all methods belonging to a class in a single thread</a:t>
            </a:r>
          </a:p>
          <a:p>
            <a:pPr fontAlgn="base"/>
            <a:r>
              <a:rPr lang="en-GB" dirty="0">
                <a:latin typeface="Open Sans"/>
              </a:rPr>
              <a:t>·         </a:t>
            </a:r>
            <a:r>
              <a:rPr lang="en-GB" b="1" dirty="0">
                <a:latin typeface="inherit"/>
              </a:rPr>
              <a:t>Instances</a:t>
            </a:r>
            <a:r>
              <a:rPr lang="en-GB" dirty="0">
                <a:latin typeface="Open Sans"/>
              </a:rPr>
              <a:t>: Helps run all methods in the same instance in the same thread</a:t>
            </a:r>
            <a:endParaRPr lang="en-GB" b="0" i="0" dirty="0">
              <a:effectLst/>
              <a:latin typeface="Open Sans"/>
            </a:endParaRPr>
          </a:p>
        </p:txBody>
      </p:sp>
    </p:spTree>
    <p:extLst>
      <p:ext uri="{BB962C8B-B14F-4D97-AF65-F5344CB8AC3E}">
        <p14:creationId xmlns:p14="http://schemas.microsoft.com/office/powerpoint/2010/main" val="2974427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3106265378"/>
              </p:ext>
            </p:extLst>
          </p:nvPr>
        </p:nvGraphicFramePr>
        <p:xfrm>
          <a:off x="838200" y="365125"/>
          <a:ext cx="4927600" cy="2276475"/>
        </p:xfrm>
        <a:graphic>
          <a:graphicData uri="http://schemas.openxmlformats.org/presentationml/2006/ole">
            <mc:AlternateContent xmlns:mc="http://schemas.openxmlformats.org/markup-compatibility/2006">
              <mc:Choice xmlns:v="urn:schemas-microsoft-com:vml" Requires="v">
                <p:oleObj spid="_x0000_s25646"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838200" y="365125"/>
                        <a:ext cx="4927600" cy="2276475"/>
                      </a:xfrm>
                      <a:prstGeom prst="rect">
                        <a:avLst/>
                      </a:prstGeom>
                    </p:spPr>
                  </p:pic>
                </p:oleObj>
              </mc:Fallback>
            </mc:AlternateContent>
          </a:graphicData>
        </a:graphic>
      </p:graphicFrame>
      <p:sp>
        <p:nvSpPr>
          <p:cNvPr id="4" name="Rectangle 3"/>
          <p:cNvSpPr/>
          <p:nvPr/>
        </p:nvSpPr>
        <p:spPr>
          <a:xfrm>
            <a:off x="1092200" y="2381240"/>
            <a:ext cx="10972800" cy="2308324"/>
          </a:xfrm>
          <a:prstGeom prst="rect">
            <a:avLst/>
          </a:prstGeom>
        </p:spPr>
        <p:txBody>
          <a:bodyPr wrap="square">
            <a:spAutoFit/>
          </a:bodyPr>
          <a:lstStyle/>
          <a:p>
            <a:pPr fontAlgn="base"/>
            <a:r>
              <a:rPr lang="en-GB" dirty="0">
                <a:latin typeface="Open Sans"/>
              </a:rPr>
              <a:t>Here it can be seen that 4 tests were running on thread no – 19, 20, 21 and 22. Out of all 4 tests, browser for only 1 test is closed and rest 3 browsers are left open</a:t>
            </a:r>
            <a:r>
              <a:rPr lang="en-GB" dirty="0" smtClean="0">
                <a:latin typeface="Open Sans"/>
              </a:rPr>
              <a:t>.</a:t>
            </a:r>
          </a:p>
          <a:p>
            <a:pPr fontAlgn="base"/>
            <a:endParaRPr lang="en-GB" dirty="0">
              <a:latin typeface="Open Sans"/>
            </a:endParaRPr>
          </a:p>
          <a:p>
            <a:pPr fontAlgn="base"/>
            <a:r>
              <a:rPr lang="en-GB" i="1" dirty="0">
                <a:latin typeface="inherit"/>
              </a:rPr>
              <a:t>First thread initialized a browser and set a value to static WebDriver reference. Second thread initialized another browser and set a new value to the same static WebDriver reference and this will impact value set by first thread as it is a static.</a:t>
            </a:r>
            <a:r>
              <a:rPr lang="en-GB" dirty="0">
                <a:latin typeface="Open Sans"/>
              </a:rPr>
              <a:t> </a:t>
            </a:r>
            <a:r>
              <a:rPr lang="en-GB" i="1" dirty="0">
                <a:latin typeface="inherit"/>
              </a:rPr>
              <a:t>All threads wanted to close same browser that is the reason there is one configuration method failure as one browser is closed another threads will not find sessions to close the browsers. Browser was closed already so last 3 tests did not able to close the browser.</a:t>
            </a:r>
            <a:endParaRPr lang="en-GB" b="0" i="0" dirty="0">
              <a:effectLst/>
              <a:latin typeface="Open Sans"/>
            </a:endParaRPr>
          </a:p>
        </p:txBody>
      </p:sp>
      <p:sp>
        <p:nvSpPr>
          <p:cNvPr id="5" name="Rectangle 4"/>
          <p:cNvSpPr/>
          <p:nvPr/>
        </p:nvSpPr>
        <p:spPr>
          <a:xfrm>
            <a:off x="1219200" y="5215235"/>
            <a:ext cx="9296400" cy="646331"/>
          </a:xfrm>
          <a:prstGeom prst="rect">
            <a:avLst/>
          </a:prstGeom>
        </p:spPr>
        <p:txBody>
          <a:bodyPr wrap="square">
            <a:spAutoFit/>
          </a:bodyPr>
          <a:lstStyle/>
          <a:p>
            <a:r>
              <a:rPr lang="en-GB" dirty="0">
                <a:solidFill>
                  <a:srgbClr val="000000"/>
                </a:solidFill>
                <a:latin typeface="Open Sans"/>
              </a:rPr>
              <a:t>To overcome this issue, will use </a:t>
            </a:r>
            <a:r>
              <a:rPr lang="en-GB" b="1" i="1" dirty="0">
                <a:solidFill>
                  <a:srgbClr val="000000"/>
                </a:solidFill>
                <a:latin typeface="inherit"/>
              </a:rPr>
              <a:t>ThreadLocal&lt;WebDriver&gt;</a:t>
            </a:r>
            <a:r>
              <a:rPr lang="en-GB" dirty="0">
                <a:solidFill>
                  <a:srgbClr val="000000"/>
                </a:solidFill>
                <a:latin typeface="Open Sans"/>
              </a:rPr>
              <a:t>. The complete program looks like as below:</a:t>
            </a:r>
            <a:endParaRPr lang="en-IN" dirty="0"/>
          </a:p>
        </p:txBody>
      </p:sp>
    </p:spTree>
    <p:extLst>
      <p:ext uri="{BB962C8B-B14F-4D97-AF65-F5344CB8AC3E}">
        <p14:creationId xmlns:p14="http://schemas.microsoft.com/office/powerpoint/2010/main" val="4251125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432683652"/>
              </p:ext>
            </p:extLst>
          </p:nvPr>
        </p:nvGraphicFramePr>
        <p:xfrm>
          <a:off x="307975" y="1"/>
          <a:ext cx="3829050" cy="4013200"/>
        </p:xfrm>
        <a:graphic>
          <a:graphicData uri="http://schemas.openxmlformats.org/presentationml/2006/ole">
            <mc:AlternateContent xmlns:mc="http://schemas.openxmlformats.org/markup-compatibility/2006">
              <mc:Choice xmlns:v="urn:schemas-microsoft-com:vml" Requires="v">
                <p:oleObj spid="_x0000_s26755"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307975" y="1"/>
                        <a:ext cx="3829050" cy="401320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894263814"/>
              </p:ext>
            </p:extLst>
          </p:nvPr>
        </p:nvGraphicFramePr>
        <p:xfrm>
          <a:off x="6175375" y="1"/>
          <a:ext cx="3829050" cy="3111500"/>
        </p:xfrm>
        <a:graphic>
          <a:graphicData uri="http://schemas.openxmlformats.org/presentationml/2006/ole">
            <mc:AlternateContent xmlns:mc="http://schemas.openxmlformats.org/markup-compatibility/2006">
              <mc:Choice xmlns:v="urn:schemas-microsoft-com:vml" Requires="v">
                <p:oleObj spid="_x0000_s26756" name="Acrobat Document" r:id="rId5" imgW="5667219" imgH="8019658" progId="Acrobat.Document.DC">
                  <p:embed/>
                </p:oleObj>
              </mc:Choice>
              <mc:Fallback>
                <p:oleObj name="Acrobat Document" r:id="rId5" imgW="5667219" imgH="8019658" progId="Acrobat.Document.DC">
                  <p:embed/>
                  <p:pic>
                    <p:nvPicPr>
                      <p:cNvPr id="0" name=""/>
                      <p:cNvPicPr/>
                      <p:nvPr/>
                    </p:nvPicPr>
                    <p:blipFill>
                      <a:blip r:embed="rId6"/>
                      <a:stretch>
                        <a:fillRect/>
                      </a:stretch>
                    </p:blipFill>
                    <p:spPr>
                      <a:xfrm>
                        <a:off x="6175375" y="1"/>
                        <a:ext cx="3829050" cy="31115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274523898"/>
              </p:ext>
            </p:extLst>
          </p:nvPr>
        </p:nvGraphicFramePr>
        <p:xfrm>
          <a:off x="2809875" y="2794000"/>
          <a:ext cx="3829050" cy="3924300"/>
        </p:xfrm>
        <a:graphic>
          <a:graphicData uri="http://schemas.openxmlformats.org/presentationml/2006/ole">
            <mc:AlternateContent xmlns:mc="http://schemas.openxmlformats.org/markup-compatibility/2006">
              <mc:Choice xmlns:v="urn:schemas-microsoft-com:vml" Requires="v">
                <p:oleObj spid="_x0000_s26757" name="Acrobat Document" r:id="rId7" imgW="5667219" imgH="8019658" progId="Acrobat.Document.DC">
                  <p:embed/>
                </p:oleObj>
              </mc:Choice>
              <mc:Fallback>
                <p:oleObj name="Acrobat Document" r:id="rId7" imgW="5667219" imgH="8019658" progId="Acrobat.Document.DC">
                  <p:embed/>
                  <p:pic>
                    <p:nvPicPr>
                      <p:cNvPr id="0" name=""/>
                      <p:cNvPicPr/>
                      <p:nvPr/>
                    </p:nvPicPr>
                    <p:blipFill>
                      <a:blip r:embed="rId8"/>
                      <a:stretch>
                        <a:fillRect/>
                      </a:stretch>
                    </p:blipFill>
                    <p:spPr>
                      <a:xfrm>
                        <a:off x="2809875" y="2794000"/>
                        <a:ext cx="3829050" cy="3924300"/>
                      </a:xfrm>
                      <a:prstGeom prst="rect">
                        <a:avLst/>
                      </a:prstGeom>
                    </p:spPr>
                  </p:pic>
                </p:oleObj>
              </mc:Fallback>
            </mc:AlternateContent>
          </a:graphicData>
        </a:graphic>
      </p:graphicFrame>
    </p:spTree>
    <p:extLst>
      <p:ext uri="{BB962C8B-B14F-4D97-AF65-F5344CB8AC3E}">
        <p14:creationId xmlns:p14="http://schemas.microsoft.com/office/powerpoint/2010/main" val="3592457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Run Tests Sequentially</a:t>
            </a:r>
            <a:endParaRPr lang="en-IN" dirty="0"/>
          </a:p>
        </p:txBody>
      </p:sp>
      <p:sp>
        <p:nvSpPr>
          <p:cNvPr id="3" name="Rectangle 2"/>
          <p:cNvSpPr/>
          <p:nvPr/>
        </p:nvSpPr>
        <p:spPr>
          <a:xfrm>
            <a:off x="838200" y="1818839"/>
            <a:ext cx="11239500" cy="1754326"/>
          </a:xfrm>
          <a:prstGeom prst="rect">
            <a:avLst/>
          </a:prstGeom>
        </p:spPr>
        <p:txBody>
          <a:bodyPr wrap="square">
            <a:spAutoFit/>
          </a:bodyPr>
          <a:lstStyle/>
          <a:p>
            <a:pPr fontAlgn="base"/>
            <a:r>
              <a:rPr lang="en-GB" dirty="0">
                <a:latin typeface="Open Sans"/>
              </a:rPr>
              <a:t>If you will run the Test Class – ParallelTestDemo.java as Right click and then Run As TestNG Tests, then the methods will run sequentially. Here all tests are run with Thread 1 whereas with parallel execution tests were run with different threads</a:t>
            </a:r>
            <a:r>
              <a:rPr lang="en-GB" dirty="0" smtClean="0">
                <a:latin typeface="Open Sans"/>
              </a:rPr>
              <a:t>.</a:t>
            </a:r>
          </a:p>
          <a:p>
            <a:pPr fontAlgn="base"/>
            <a:endParaRPr lang="en-GB" dirty="0">
              <a:latin typeface="Open Sans"/>
            </a:endParaRPr>
          </a:p>
          <a:p>
            <a:pPr fontAlgn="base"/>
            <a:r>
              <a:rPr lang="en-GB" dirty="0">
                <a:latin typeface="Open Sans"/>
              </a:rPr>
              <a:t>We can make parallel = none, if don’t want to run them parallel. It is shown below that all the tests are running on Thread 1 that means once a test ends then another test starts on that thread.</a:t>
            </a:r>
            <a:endParaRPr lang="en-GB" b="0" i="0" dirty="0">
              <a:effectLst/>
              <a:latin typeface="Open Sans"/>
            </a:endParaRPr>
          </a:p>
        </p:txBody>
      </p:sp>
      <p:graphicFrame>
        <p:nvGraphicFramePr>
          <p:cNvPr id="4" name="Table 3"/>
          <p:cNvGraphicFramePr>
            <a:graphicFrameLocks noGrp="1"/>
          </p:cNvGraphicFramePr>
          <p:nvPr>
            <p:extLst>
              <p:ext uri="{D42A27DB-BD31-4B8C-83A1-F6EECF244321}">
                <p14:modId xmlns:p14="http://schemas.microsoft.com/office/powerpoint/2010/main" val="1725921412"/>
              </p:ext>
            </p:extLst>
          </p:nvPr>
        </p:nvGraphicFramePr>
        <p:xfrm>
          <a:off x="1035050" y="4120674"/>
          <a:ext cx="6362700" cy="548640"/>
        </p:xfrm>
        <a:graphic>
          <a:graphicData uri="http://schemas.openxmlformats.org/drawingml/2006/table">
            <a:tbl>
              <a:tblPr/>
              <a:tblGrid>
                <a:gridCol w="6362700"/>
              </a:tblGrid>
              <a:tr h="0">
                <a:tc>
                  <a:txBody>
                    <a:bodyPr/>
                    <a:lstStyle/>
                    <a:p>
                      <a:pPr algn="l" rtl="0" fontAlgn="base"/>
                      <a:r>
                        <a:rPr lang="en-GB" b="0" i="0" dirty="0">
                          <a:effectLst/>
                          <a:latin typeface="Monaco"/>
                        </a:rPr>
                        <a:t/>
                      </a:r>
                      <a:br>
                        <a:rPr lang="en-GB" b="0" i="0" dirty="0">
                          <a:effectLst/>
                          <a:latin typeface="Monaco"/>
                        </a:rPr>
                      </a:br>
                      <a:r>
                        <a:rPr lang="en-GB" b="0" i="0" dirty="0">
                          <a:effectLst/>
                          <a:latin typeface="Monaco"/>
                        </a:rPr>
                        <a:t>&lt;suite name="TestSuite" thread-count="3" parallel="none" &gt;</a:t>
                      </a:r>
                    </a:p>
                  </a:txBody>
                  <a:tcPr marL="0" marR="0" marT="0" marB="0" anchor="ctr">
                    <a:lnL>
                      <a:noFill/>
                    </a:lnL>
                    <a:lnR>
                      <a:noFill/>
                    </a:lnR>
                    <a:lnT>
                      <a:noFill/>
                    </a:lnT>
                    <a:lnB>
                      <a:noFill/>
                    </a:lnB>
                  </a:tcPr>
                </a:tc>
              </a:tr>
            </a:tbl>
          </a:graphicData>
        </a:graphic>
      </p:graphicFrame>
    </p:spTree>
    <p:extLst>
      <p:ext uri="{BB962C8B-B14F-4D97-AF65-F5344CB8AC3E}">
        <p14:creationId xmlns:p14="http://schemas.microsoft.com/office/powerpoint/2010/main" val="216385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a:t>Cross Browser Testing using Selenium and TestNG</a:t>
            </a:r>
            <a:br>
              <a:rPr lang="en-GB" sz="2800" b="1" dirty="0"/>
            </a:br>
            <a:endParaRPr lang="en-IN" sz="2800" dirty="0"/>
          </a:p>
        </p:txBody>
      </p:sp>
      <p:sp>
        <p:nvSpPr>
          <p:cNvPr id="3" name="Rectangle 2"/>
          <p:cNvSpPr/>
          <p:nvPr/>
        </p:nvSpPr>
        <p:spPr>
          <a:xfrm>
            <a:off x="1003300" y="2258536"/>
            <a:ext cx="11074400" cy="1200329"/>
          </a:xfrm>
          <a:prstGeom prst="rect">
            <a:avLst/>
          </a:prstGeom>
        </p:spPr>
        <p:txBody>
          <a:bodyPr wrap="square">
            <a:spAutoFit/>
          </a:bodyPr>
          <a:lstStyle/>
          <a:p>
            <a:pPr algn="just" fontAlgn="base"/>
            <a:r>
              <a:rPr lang="en-GB" b="1" dirty="0">
                <a:solidFill>
                  <a:srgbClr val="0000EE"/>
                </a:solidFill>
                <a:latin typeface="Georgia" panose="02040502050405020303" pitchFamily="18" charset="0"/>
              </a:rPr>
              <a:t>What is Cross Browser Testing</a:t>
            </a:r>
            <a:r>
              <a:rPr lang="en-GB" b="1" dirty="0" smtClean="0">
                <a:solidFill>
                  <a:srgbClr val="0000EE"/>
                </a:solidFill>
                <a:latin typeface="Georgia" panose="02040502050405020303" pitchFamily="18" charset="0"/>
              </a:rPr>
              <a:t>?</a:t>
            </a:r>
          </a:p>
          <a:p>
            <a:pPr algn="just" fontAlgn="base"/>
            <a:endParaRPr lang="en-GB" b="1" dirty="0">
              <a:solidFill>
                <a:srgbClr val="424242"/>
              </a:solidFill>
              <a:latin typeface="Montserrat"/>
            </a:endParaRPr>
          </a:p>
          <a:p>
            <a:pPr fontAlgn="base"/>
            <a:r>
              <a:rPr lang="en-GB" dirty="0">
                <a:solidFill>
                  <a:srgbClr val="000000"/>
                </a:solidFill>
                <a:latin typeface="inherit"/>
              </a:rPr>
              <a:t>Cross Browser is a technique in which a web application tests on different browsers and operating systems.  Cross Browser testing, make sure that the site rendered the same in every browser.</a:t>
            </a:r>
            <a:endParaRPr lang="en-GB" b="0" i="0" dirty="0">
              <a:solidFill>
                <a:srgbClr val="686868"/>
              </a:solidFill>
              <a:effectLst/>
              <a:latin typeface="Open Sans"/>
            </a:endParaRPr>
          </a:p>
        </p:txBody>
      </p:sp>
      <p:sp>
        <p:nvSpPr>
          <p:cNvPr id="4" name="Rectangle 3"/>
          <p:cNvSpPr/>
          <p:nvPr/>
        </p:nvSpPr>
        <p:spPr>
          <a:xfrm>
            <a:off x="1003300" y="3621068"/>
            <a:ext cx="10668000" cy="2308324"/>
          </a:xfrm>
          <a:prstGeom prst="rect">
            <a:avLst/>
          </a:prstGeom>
        </p:spPr>
        <p:txBody>
          <a:bodyPr wrap="square">
            <a:spAutoFit/>
          </a:bodyPr>
          <a:lstStyle/>
          <a:p>
            <a:pPr algn="just" fontAlgn="base"/>
            <a:r>
              <a:rPr lang="en-GB" dirty="0">
                <a:solidFill>
                  <a:srgbClr val="000000"/>
                </a:solidFill>
                <a:latin typeface="inherit"/>
              </a:rPr>
              <a:t>Suppose, we have to execute 25 tests cases to test a web application on Google Chrome Browser and it takes around 4 hrs to execute these tests. However, we do not know if a user is going to access the web application on which browser. Therefore, now the same set of test cases need to executes on Firefox, Edge, Internet Explorer, Safari and Opera</a:t>
            </a:r>
            <a:r>
              <a:rPr lang="en-GB" dirty="0" smtClean="0">
                <a:solidFill>
                  <a:srgbClr val="000000"/>
                </a:solidFill>
                <a:latin typeface="inherit"/>
              </a:rPr>
              <a:t>.</a:t>
            </a:r>
          </a:p>
          <a:p>
            <a:pPr algn="just" fontAlgn="base"/>
            <a:endParaRPr lang="en-GB" dirty="0">
              <a:solidFill>
                <a:srgbClr val="686868"/>
              </a:solidFill>
              <a:latin typeface="Open Sans"/>
            </a:endParaRPr>
          </a:p>
          <a:p>
            <a:pPr algn="just" fontAlgn="base"/>
            <a:r>
              <a:rPr lang="en-GB" dirty="0">
                <a:solidFill>
                  <a:srgbClr val="000000"/>
                </a:solidFill>
                <a:latin typeface="inherit"/>
              </a:rPr>
              <a:t>Therefore, now we need to execute 25*6=150 test cases and test execution hour changes from 4 to 24 hrs to check that the web application is working as expected. What is the best approach to handle this situation is to automate these tests and perform cross browser testing</a:t>
            </a:r>
            <a:endParaRPr lang="en-GB" b="0" i="0" dirty="0">
              <a:solidFill>
                <a:srgbClr val="686868"/>
              </a:solidFill>
              <a:effectLst/>
              <a:latin typeface="Open Sans"/>
            </a:endParaRPr>
          </a:p>
        </p:txBody>
      </p:sp>
    </p:spTree>
    <p:extLst>
      <p:ext uri="{BB962C8B-B14F-4D97-AF65-F5344CB8AC3E}">
        <p14:creationId xmlns:p14="http://schemas.microsoft.com/office/powerpoint/2010/main" val="645221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Assertions in TestNG</a:t>
            </a:r>
            <a:br>
              <a:rPr lang="en-IN" b="1" dirty="0"/>
            </a:br>
            <a:endParaRPr lang="en-IN" dirty="0"/>
          </a:p>
        </p:txBody>
      </p:sp>
      <p:sp>
        <p:nvSpPr>
          <p:cNvPr id="3" name="Content Placeholder 2"/>
          <p:cNvSpPr>
            <a:spLocks noGrp="1"/>
          </p:cNvSpPr>
          <p:nvPr>
            <p:ph idx="1"/>
          </p:nvPr>
        </p:nvSpPr>
        <p:spPr>
          <a:xfrm>
            <a:off x="571500" y="1812924"/>
            <a:ext cx="10934700" cy="4702175"/>
          </a:xfrm>
        </p:spPr>
        <p:txBody>
          <a:bodyPr>
            <a:normAutofit fontScale="25000" lnSpcReduction="20000"/>
          </a:bodyPr>
          <a:lstStyle/>
          <a:p>
            <a:pPr marL="0" indent="0" fontAlgn="base">
              <a:buNone/>
            </a:pPr>
            <a:r>
              <a:rPr lang="en-GB" sz="6200" b="1" dirty="0">
                <a:solidFill>
                  <a:srgbClr val="0070C0"/>
                </a:solidFill>
              </a:rPr>
              <a:t>What is Assertion</a:t>
            </a:r>
            <a:r>
              <a:rPr lang="en-GB" sz="6200" b="1" dirty="0" smtClean="0">
                <a:solidFill>
                  <a:srgbClr val="0070C0"/>
                </a:solidFill>
              </a:rPr>
              <a:t>?</a:t>
            </a:r>
            <a:endParaRPr lang="en-GB" sz="6200" dirty="0">
              <a:solidFill>
                <a:srgbClr val="0070C0"/>
              </a:solidFill>
            </a:endParaRPr>
          </a:p>
          <a:p>
            <a:pPr fontAlgn="base"/>
            <a:r>
              <a:rPr lang="en-GB" sz="7800" dirty="0"/>
              <a:t>Assertions in TestNG are a way to verify that the expected result and the actual result matches or not in the test case</a:t>
            </a:r>
          </a:p>
          <a:p>
            <a:pPr marL="0" indent="0" fontAlgn="base">
              <a:buNone/>
            </a:pPr>
            <a:r>
              <a:rPr lang="en-GB" sz="7800" dirty="0"/>
              <a:t>Below are few commonly used assertions in TestNG.</a:t>
            </a:r>
          </a:p>
          <a:p>
            <a:pPr fontAlgn="base"/>
            <a:r>
              <a:rPr lang="en-GB" sz="7800" b="1" dirty="0">
                <a:solidFill>
                  <a:srgbClr val="0070C0"/>
                </a:solidFill>
              </a:rPr>
              <a:t>1. Assert.assertEquals(String actual, String expected)</a:t>
            </a:r>
            <a:r>
              <a:rPr lang="en-GB" sz="7800" dirty="0"/>
              <a:t> – It takes two string arguments and checks whether both strings are equal or not. If they are not, it will fail the test and an AssertionError is thrown.</a:t>
            </a:r>
          </a:p>
          <a:p>
            <a:pPr fontAlgn="base"/>
            <a:r>
              <a:rPr lang="en-GB" sz="8000" b="1" dirty="0">
                <a:solidFill>
                  <a:srgbClr val="0070C0"/>
                </a:solidFill>
              </a:rPr>
              <a:t>2. Assert.assertEquals(String actual, String expected, String message)</a:t>
            </a:r>
            <a:r>
              <a:rPr lang="en-GB" sz="7800" dirty="0"/>
              <a:t> – It takes two string arguments and checks whether both strings are equal or not. If they are not, it will fail the test and an AssertionError is thrown with message provided as argument.</a:t>
            </a:r>
          </a:p>
          <a:p>
            <a:pPr fontAlgn="base"/>
            <a:r>
              <a:rPr lang="en-GB" sz="8000" b="1" dirty="0">
                <a:solidFill>
                  <a:srgbClr val="0070C0"/>
                </a:solidFill>
              </a:rPr>
              <a:t>3. Assert.assertEquals(boolean actual, boolean expected)</a:t>
            </a:r>
            <a:r>
              <a:rPr lang="en-GB" sz="7800" dirty="0"/>
              <a:t> – It takes two Boolean arguments and checks whether both are equal or not. If they are not, it will fail the test and an AssertionError is thrown.</a:t>
            </a:r>
          </a:p>
          <a:p>
            <a:pPr fontAlgn="base"/>
            <a:r>
              <a:rPr lang="en-GB" sz="8000" b="1" dirty="0">
                <a:solidFill>
                  <a:srgbClr val="0070C0"/>
                </a:solidFill>
              </a:rPr>
              <a:t>4. Assert.assertEquals(java.util.Collection actual, java.util.Collection expected, java.lang.String message) </a:t>
            </a:r>
            <a:r>
              <a:rPr lang="en-GB" sz="7800" dirty="0"/>
              <a:t>– It takes two collection objects and verifies both collections contain the same elements and with the same order. If they are not, it will fail the test and an AssertionError is thrown.</a:t>
            </a:r>
          </a:p>
          <a:p>
            <a:pPr marL="0" indent="0">
              <a:buNone/>
            </a:pPr>
            <a:endParaRPr lang="en-IN" sz="7800" dirty="0"/>
          </a:p>
        </p:txBody>
      </p:sp>
    </p:spTree>
    <p:extLst>
      <p:ext uri="{BB962C8B-B14F-4D97-AF65-F5344CB8AC3E}">
        <p14:creationId xmlns:p14="http://schemas.microsoft.com/office/powerpoint/2010/main" val="41848598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a:t>Why do we need to perform cross browser testing?</a:t>
            </a:r>
            <a:br>
              <a:rPr lang="en-GB" sz="2800" b="1" dirty="0"/>
            </a:br>
            <a:endParaRPr lang="en-IN" sz="2800" dirty="0"/>
          </a:p>
        </p:txBody>
      </p:sp>
      <p:sp>
        <p:nvSpPr>
          <p:cNvPr id="3" name="Rectangle 2"/>
          <p:cNvSpPr/>
          <p:nvPr/>
        </p:nvSpPr>
        <p:spPr>
          <a:xfrm>
            <a:off x="838200" y="1481941"/>
            <a:ext cx="10617200" cy="2862322"/>
          </a:xfrm>
          <a:prstGeom prst="rect">
            <a:avLst/>
          </a:prstGeom>
        </p:spPr>
        <p:txBody>
          <a:bodyPr wrap="square">
            <a:spAutoFit/>
          </a:bodyPr>
          <a:lstStyle/>
          <a:p>
            <a:pPr fontAlgn="base"/>
            <a:r>
              <a:rPr lang="en-IN" dirty="0">
                <a:latin typeface="Open Sans"/>
              </a:rPr>
              <a:t>Each website is built by anyone or combination of these technologies – HTML, CSS and </a:t>
            </a:r>
            <a:r>
              <a:rPr lang="en-IN" dirty="0" err="1">
                <a:latin typeface="Open Sans"/>
              </a:rPr>
              <a:t>Javascript</a:t>
            </a:r>
            <a:r>
              <a:rPr lang="en-IN" dirty="0">
                <a:latin typeface="Open Sans"/>
              </a:rPr>
              <a:t>. </a:t>
            </a:r>
            <a:endParaRPr lang="en-IN" dirty="0" smtClean="0">
              <a:latin typeface="Open Sans"/>
            </a:endParaRPr>
          </a:p>
          <a:p>
            <a:pPr fontAlgn="base"/>
            <a:endParaRPr lang="en-IN" dirty="0">
              <a:latin typeface="Open Sans"/>
            </a:endParaRPr>
          </a:p>
          <a:p>
            <a:pPr fontAlgn="base"/>
            <a:r>
              <a:rPr lang="en-IN" dirty="0" smtClean="0">
                <a:latin typeface="Open Sans"/>
              </a:rPr>
              <a:t>Each </a:t>
            </a:r>
            <a:r>
              <a:rPr lang="en-IN" dirty="0">
                <a:latin typeface="Open Sans"/>
              </a:rPr>
              <a:t>browser uses different rendering engines to compute these technologies. Chrome uses Blink, WebKit on iOS, V8 JavaScript engine</a:t>
            </a:r>
            <a:r>
              <a:rPr lang="en-IN" b="1" dirty="0">
                <a:latin typeface="inherit"/>
              </a:rPr>
              <a:t>, </a:t>
            </a:r>
            <a:r>
              <a:rPr lang="en-IN" dirty="0">
                <a:latin typeface="Open Sans"/>
              </a:rPr>
              <a:t>Firefox uses Gecko, Edge uses Chromium-based with Blink and V8 engines, Safari uses Webkit rendering engine, IE uses Trident and so on</a:t>
            </a:r>
            <a:r>
              <a:rPr lang="en-IN" dirty="0" smtClean="0">
                <a:latin typeface="Open Sans"/>
              </a:rPr>
              <a:t>.</a:t>
            </a:r>
          </a:p>
          <a:p>
            <a:pPr fontAlgn="base"/>
            <a:endParaRPr lang="en-IN" dirty="0">
              <a:latin typeface="Open Sans"/>
            </a:endParaRPr>
          </a:p>
          <a:p>
            <a:pPr fontAlgn="base"/>
            <a:r>
              <a:rPr lang="en-IN" dirty="0">
                <a:latin typeface="Open Sans"/>
              </a:rPr>
              <a:t>1) Font size, image orientation and alignment mismatch in different browsers</a:t>
            </a:r>
          </a:p>
          <a:p>
            <a:pPr fontAlgn="base"/>
            <a:r>
              <a:rPr lang="en-IN" dirty="0">
                <a:latin typeface="Open Sans"/>
              </a:rPr>
              <a:t>2) Different browser is compatible with different operating systems</a:t>
            </a:r>
          </a:p>
          <a:p>
            <a:pPr fontAlgn="base"/>
            <a:r>
              <a:rPr lang="en-IN" dirty="0">
                <a:latin typeface="Open Sans"/>
              </a:rPr>
              <a:t>3) CSS,HTML validation difference can be there</a:t>
            </a:r>
          </a:p>
          <a:p>
            <a:pPr fontAlgn="base"/>
            <a:r>
              <a:rPr lang="en-IN" dirty="0">
                <a:latin typeface="Open Sans"/>
              </a:rPr>
              <a:t>Lets see an example of Cross Browser testing using </a:t>
            </a:r>
            <a:r>
              <a:rPr lang="en-IN" b="1" i="1" dirty="0">
                <a:latin typeface="inherit"/>
              </a:rPr>
              <a:t>Selenium and TestNG</a:t>
            </a:r>
            <a:r>
              <a:rPr lang="en-IN" dirty="0">
                <a:latin typeface="Open Sans"/>
              </a:rPr>
              <a:t>.</a:t>
            </a:r>
            <a:endParaRPr lang="en-IN" b="0" i="0" dirty="0">
              <a:effectLst/>
              <a:latin typeface="Open Sans"/>
            </a:endParaRPr>
          </a:p>
        </p:txBody>
      </p:sp>
    </p:spTree>
    <p:extLst>
      <p:ext uri="{BB962C8B-B14F-4D97-AF65-F5344CB8AC3E}">
        <p14:creationId xmlns:p14="http://schemas.microsoft.com/office/powerpoint/2010/main" val="3923394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0" y="654735"/>
            <a:ext cx="11353800" cy="369332"/>
          </a:xfrm>
          <a:prstGeom prst="rect">
            <a:avLst/>
          </a:prstGeom>
        </p:spPr>
        <p:txBody>
          <a:bodyPr wrap="square">
            <a:spAutoFit/>
          </a:bodyPr>
          <a:lstStyle/>
          <a:p>
            <a:r>
              <a:rPr lang="en-GB" dirty="0">
                <a:solidFill>
                  <a:srgbClr val="000000"/>
                </a:solidFill>
                <a:latin typeface="Open Sans"/>
              </a:rPr>
              <a:t>Step 1 – Add the </a:t>
            </a:r>
            <a:r>
              <a:rPr lang="en-GB" dirty="0" smtClean="0">
                <a:solidFill>
                  <a:srgbClr val="000000"/>
                </a:solidFill>
                <a:latin typeface="Open Sans"/>
              </a:rPr>
              <a:t>dependencies </a:t>
            </a:r>
            <a:r>
              <a:rPr lang="en-GB" dirty="0">
                <a:solidFill>
                  <a:srgbClr val="000000"/>
                </a:solidFill>
                <a:latin typeface="Open Sans"/>
              </a:rPr>
              <a:t>to the POM.xml, in case of Maven project.</a:t>
            </a:r>
            <a:endParaRPr lang="en-IN" dirty="0"/>
          </a:p>
        </p:txBody>
      </p:sp>
      <p:sp>
        <p:nvSpPr>
          <p:cNvPr id="4" name="Rectangle 3"/>
          <p:cNvSpPr/>
          <p:nvPr/>
        </p:nvSpPr>
        <p:spPr>
          <a:xfrm>
            <a:off x="609600" y="1151235"/>
            <a:ext cx="11582400" cy="646331"/>
          </a:xfrm>
          <a:prstGeom prst="rect">
            <a:avLst/>
          </a:prstGeom>
        </p:spPr>
        <p:txBody>
          <a:bodyPr wrap="square">
            <a:spAutoFit/>
          </a:bodyPr>
          <a:lstStyle/>
          <a:p>
            <a:r>
              <a:rPr lang="en-GB" dirty="0">
                <a:solidFill>
                  <a:srgbClr val="000000"/>
                </a:solidFill>
                <a:latin typeface="Open Sans"/>
              </a:rPr>
              <a:t>Step 2 – We have used Selenium WebDriver with TestNG to automate the test cases to run on 3 different </a:t>
            </a:r>
            <a:r>
              <a:rPr lang="en-GB" dirty="0" smtClean="0">
                <a:solidFill>
                  <a:srgbClr val="000000"/>
                </a:solidFill>
                <a:latin typeface="Open Sans"/>
              </a:rPr>
              <a:t>	browsers </a:t>
            </a:r>
            <a:r>
              <a:rPr lang="en-GB" dirty="0">
                <a:solidFill>
                  <a:srgbClr val="000000"/>
                </a:solidFill>
                <a:latin typeface="Open Sans"/>
              </a:rPr>
              <a:t>– Chrome, Firefox and Edge</a:t>
            </a:r>
            <a:endParaRPr lang="en-IN" dirty="0"/>
          </a:p>
        </p:txBody>
      </p:sp>
      <p:sp>
        <p:nvSpPr>
          <p:cNvPr id="5" name="Rectangle 4"/>
          <p:cNvSpPr/>
          <p:nvPr/>
        </p:nvSpPr>
        <p:spPr>
          <a:xfrm>
            <a:off x="609600" y="1797566"/>
            <a:ext cx="11442700" cy="369332"/>
          </a:xfrm>
          <a:prstGeom prst="rect">
            <a:avLst/>
          </a:prstGeom>
        </p:spPr>
        <p:txBody>
          <a:bodyPr wrap="square">
            <a:spAutoFit/>
          </a:bodyPr>
          <a:lstStyle/>
          <a:p>
            <a:r>
              <a:rPr lang="en-GB" dirty="0">
                <a:solidFill>
                  <a:srgbClr val="000000"/>
                </a:solidFill>
                <a:latin typeface="Open Sans"/>
              </a:rPr>
              <a:t>Step 3 – The test are running on all 3 browsers in parallel as we have used  </a:t>
            </a:r>
            <a:r>
              <a:rPr lang="en-GB" b="1" dirty="0">
                <a:solidFill>
                  <a:srgbClr val="000000"/>
                </a:solidFill>
                <a:latin typeface="Open Sans"/>
              </a:rPr>
              <a:t>parallel=</a:t>
            </a:r>
            <a:r>
              <a:rPr lang="en-GB" b="1" i="1" dirty="0">
                <a:solidFill>
                  <a:srgbClr val="000000"/>
                </a:solidFill>
                <a:latin typeface="inherit"/>
              </a:rPr>
              <a:t>“tests”</a:t>
            </a:r>
            <a:endParaRPr lang="en-IN" dirty="0"/>
          </a:p>
        </p:txBody>
      </p:sp>
      <p:sp>
        <p:nvSpPr>
          <p:cNvPr id="6" name="Rectangle 5"/>
          <p:cNvSpPr/>
          <p:nvPr/>
        </p:nvSpPr>
        <p:spPr>
          <a:xfrm>
            <a:off x="609600" y="2490063"/>
            <a:ext cx="11163300" cy="369332"/>
          </a:xfrm>
          <a:prstGeom prst="rect">
            <a:avLst/>
          </a:prstGeom>
        </p:spPr>
        <p:txBody>
          <a:bodyPr wrap="square">
            <a:spAutoFit/>
          </a:bodyPr>
          <a:lstStyle/>
          <a:p>
            <a:r>
              <a:rPr lang="en-GB" dirty="0">
                <a:solidFill>
                  <a:srgbClr val="000000"/>
                </a:solidFill>
                <a:latin typeface="Open Sans"/>
              </a:rPr>
              <a:t>Step 4 – </a:t>
            </a:r>
            <a:r>
              <a:rPr lang="en-GB" b="1" dirty="0">
                <a:solidFill>
                  <a:srgbClr val="000000"/>
                </a:solidFill>
                <a:latin typeface="Open Sans"/>
              </a:rPr>
              <a:t>thread-count=”3″ </a:t>
            </a:r>
            <a:r>
              <a:rPr lang="en-GB" dirty="0">
                <a:solidFill>
                  <a:srgbClr val="000000"/>
                </a:solidFill>
                <a:latin typeface="Open Sans"/>
              </a:rPr>
              <a:t>means that 3 threads will start and each browser will use a thread</a:t>
            </a:r>
            <a:endParaRPr lang="en-IN" dirty="0"/>
          </a:p>
        </p:txBody>
      </p:sp>
      <p:sp>
        <p:nvSpPr>
          <p:cNvPr id="7" name="Rectangle 6"/>
          <p:cNvSpPr/>
          <p:nvPr/>
        </p:nvSpPr>
        <p:spPr>
          <a:xfrm>
            <a:off x="609600" y="3029635"/>
            <a:ext cx="9893300" cy="369332"/>
          </a:xfrm>
          <a:prstGeom prst="rect">
            <a:avLst/>
          </a:prstGeom>
        </p:spPr>
        <p:txBody>
          <a:bodyPr wrap="square">
            <a:spAutoFit/>
          </a:bodyPr>
          <a:lstStyle/>
          <a:p>
            <a:r>
              <a:rPr lang="en-GB" dirty="0">
                <a:solidFill>
                  <a:srgbClr val="000000"/>
                </a:solidFill>
                <a:latin typeface="Open Sans"/>
              </a:rPr>
              <a:t>Step 5 –  </a:t>
            </a:r>
            <a:r>
              <a:rPr lang="en-GB" b="1" dirty="0">
                <a:solidFill>
                  <a:srgbClr val="000000"/>
                </a:solidFill>
                <a:latin typeface="Open Sans"/>
              </a:rPr>
              <a:t>@Parameters(“browser”)</a:t>
            </a:r>
            <a:r>
              <a:rPr lang="en-GB" dirty="0">
                <a:solidFill>
                  <a:srgbClr val="000000"/>
                </a:solidFill>
                <a:latin typeface="Open Sans"/>
              </a:rPr>
              <a:t> – parameter will be passed from testng.xml</a:t>
            </a:r>
            <a:endParaRPr lang="en-IN" dirty="0"/>
          </a:p>
        </p:txBody>
      </p:sp>
      <p:sp>
        <p:nvSpPr>
          <p:cNvPr id="8" name="Rectangle 7"/>
          <p:cNvSpPr/>
          <p:nvPr/>
        </p:nvSpPr>
        <p:spPr>
          <a:xfrm>
            <a:off x="609600" y="4096435"/>
            <a:ext cx="11010900" cy="369332"/>
          </a:xfrm>
          <a:prstGeom prst="rect">
            <a:avLst/>
          </a:prstGeom>
        </p:spPr>
        <p:txBody>
          <a:bodyPr wrap="square">
            <a:spAutoFit/>
          </a:bodyPr>
          <a:lstStyle/>
          <a:p>
            <a:r>
              <a:rPr lang="en-GB" dirty="0">
                <a:solidFill>
                  <a:srgbClr val="000000"/>
                </a:solidFill>
                <a:latin typeface="Open Sans"/>
              </a:rPr>
              <a:t>Let us create a helper class which contains the methods to initialize the browser and close the browser.</a:t>
            </a:r>
            <a:endParaRPr lang="en-IN" dirty="0"/>
          </a:p>
        </p:txBody>
      </p:sp>
    </p:spTree>
    <p:extLst>
      <p:ext uri="{BB962C8B-B14F-4D97-AF65-F5344CB8AC3E}">
        <p14:creationId xmlns:p14="http://schemas.microsoft.com/office/powerpoint/2010/main" val="571066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1409166672"/>
              </p:ext>
            </p:extLst>
          </p:nvPr>
        </p:nvGraphicFramePr>
        <p:xfrm>
          <a:off x="752475" y="541338"/>
          <a:ext cx="3829050" cy="5418137"/>
        </p:xfrm>
        <a:graphic>
          <a:graphicData uri="http://schemas.openxmlformats.org/presentationml/2006/ole">
            <mc:AlternateContent xmlns:mc="http://schemas.openxmlformats.org/markup-compatibility/2006">
              <mc:Choice xmlns:v="urn:schemas-microsoft-com:vml" Requires="v">
                <p:oleObj spid="_x0000_s28750"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752475" y="541338"/>
                        <a:ext cx="3829050" cy="5418137"/>
                      </a:xfrm>
                      <a:prstGeom prst="rect">
                        <a:avLst/>
                      </a:prstGeom>
                    </p:spPr>
                  </p:pic>
                </p:oleObj>
              </mc:Fallback>
            </mc:AlternateContent>
          </a:graphicData>
        </a:graphic>
      </p:graphicFrame>
      <p:sp>
        <p:nvSpPr>
          <p:cNvPr id="4" name="TextBox 3"/>
          <p:cNvSpPr txBox="1"/>
          <p:nvPr/>
        </p:nvSpPr>
        <p:spPr>
          <a:xfrm>
            <a:off x="990600" y="5575300"/>
            <a:ext cx="3860800" cy="369332"/>
          </a:xfrm>
          <a:prstGeom prst="rect">
            <a:avLst/>
          </a:prstGeom>
          <a:noFill/>
        </p:spPr>
        <p:txBody>
          <a:bodyPr wrap="square" rtlCol="0">
            <a:spAutoFit/>
          </a:bodyPr>
          <a:lstStyle/>
          <a:p>
            <a:r>
              <a:rPr lang="en-GB" dirty="0" smtClean="0"/>
              <a:t>BaseClass</a:t>
            </a:r>
            <a:endParaRPr lang="en-IN" dirty="0"/>
          </a:p>
        </p:txBody>
      </p:sp>
      <p:graphicFrame>
        <p:nvGraphicFramePr>
          <p:cNvPr id="5" name="Object 4"/>
          <p:cNvGraphicFramePr>
            <a:graphicFrameLocks noChangeAspect="1"/>
          </p:cNvGraphicFramePr>
          <p:nvPr>
            <p:extLst>
              <p:ext uri="{D42A27DB-BD31-4B8C-83A1-F6EECF244321}">
                <p14:modId xmlns:p14="http://schemas.microsoft.com/office/powerpoint/2010/main" val="1080289938"/>
              </p:ext>
            </p:extLst>
          </p:nvPr>
        </p:nvGraphicFramePr>
        <p:xfrm>
          <a:off x="6823075" y="341829"/>
          <a:ext cx="3829050" cy="5418137"/>
        </p:xfrm>
        <a:graphic>
          <a:graphicData uri="http://schemas.openxmlformats.org/presentationml/2006/ole">
            <mc:AlternateContent xmlns:mc="http://schemas.openxmlformats.org/markup-compatibility/2006">
              <mc:Choice xmlns:v="urn:schemas-microsoft-com:vml" Requires="v">
                <p:oleObj spid="_x0000_s28751" name="Acrobat Document" r:id="rId5" imgW="5667219" imgH="8019658" progId="Acrobat.Document.DC">
                  <p:embed/>
                </p:oleObj>
              </mc:Choice>
              <mc:Fallback>
                <p:oleObj name="Acrobat Document" r:id="rId5" imgW="5667219" imgH="8019658" progId="Acrobat.Document.DC">
                  <p:embed/>
                  <p:pic>
                    <p:nvPicPr>
                      <p:cNvPr id="0" name=""/>
                      <p:cNvPicPr/>
                      <p:nvPr/>
                    </p:nvPicPr>
                    <p:blipFill>
                      <a:blip r:embed="rId6"/>
                      <a:stretch>
                        <a:fillRect/>
                      </a:stretch>
                    </p:blipFill>
                    <p:spPr>
                      <a:xfrm>
                        <a:off x="6823075" y="341829"/>
                        <a:ext cx="3829050" cy="5418137"/>
                      </a:xfrm>
                      <a:prstGeom prst="rect">
                        <a:avLst/>
                      </a:prstGeom>
                    </p:spPr>
                  </p:pic>
                </p:oleObj>
              </mc:Fallback>
            </mc:AlternateContent>
          </a:graphicData>
        </a:graphic>
      </p:graphicFrame>
      <p:sp>
        <p:nvSpPr>
          <p:cNvPr id="6" name="TextBox 5"/>
          <p:cNvSpPr txBox="1"/>
          <p:nvPr/>
        </p:nvSpPr>
        <p:spPr>
          <a:xfrm>
            <a:off x="8051800" y="5944632"/>
            <a:ext cx="3251200" cy="369332"/>
          </a:xfrm>
          <a:prstGeom prst="rect">
            <a:avLst/>
          </a:prstGeom>
          <a:noFill/>
        </p:spPr>
        <p:txBody>
          <a:bodyPr wrap="square" rtlCol="0">
            <a:spAutoFit/>
          </a:bodyPr>
          <a:lstStyle/>
          <a:p>
            <a:r>
              <a:rPr lang="en-IN"/>
              <a:t>CrossBrowserTests</a:t>
            </a:r>
            <a:endParaRPr lang="en-IN" dirty="0"/>
          </a:p>
        </p:txBody>
      </p:sp>
    </p:spTree>
    <p:extLst>
      <p:ext uri="{BB962C8B-B14F-4D97-AF65-F5344CB8AC3E}">
        <p14:creationId xmlns:p14="http://schemas.microsoft.com/office/powerpoint/2010/main" val="329751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3568083052"/>
              </p:ext>
            </p:extLst>
          </p:nvPr>
        </p:nvGraphicFramePr>
        <p:xfrm>
          <a:off x="384175" y="0"/>
          <a:ext cx="3829050" cy="5418137"/>
        </p:xfrm>
        <a:graphic>
          <a:graphicData uri="http://schemas.openxmlformats.org/presentationml/2006/ole">
            <mc:AlternateContent xmlns:mc="http://schemas.openxmlformats.org/markup-compatibility/2006">
              <mc:Choice xmlns:v="urn:schemas-microsoft-com:vml" Requires="v">
                <p:oleObj spid="_x0000_s29734"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384175" y="0"/>
                        <a:ext cx="3829050" cy="5418137"/>
                      </a:xfrm>
                      <a:prstGeom prst="rect">
                        <a:avLst/>
                      </a:prstGeom>
                    </p:spPr>
                  </p:pic>
                </p:oleObj>
              </mc:Fallback>
            </mc:AlternateContent>
          </a:graphicData>
        </a:graphic>
      </p:graphicFrame>
      <p:sp>
        <p:nvSpPr>
          <p:cNvPr id="4" name="TextBox 3"/>
          <p:cNvSpPr txBox="1"/>
          <p:nvPr/>
        </p:nvSpPr>
        <p:spPr>
          <a:xfrm>
            <a:off x="914400" y="5778500"/>
            <a:ext cx="2984500" cy="369332"/>
          </a:xfrm>
          <a:prstGeom prst="rect">
            <a:avLst/>
          </a:prstGeom>
          <a:noFill/>
        </p:spPr>
        <p:txBody>
          <a:bodyPr wrap="square" rtlCol="0">
            <a:spAutoFit/>
          </a:bodyPr>
          <a:lstStyle/>
          <a:p>
            <a:r>
              <a:rPr lang="en-GB" dirty="0" smtClean="0"/>
              <a:t>Xml File</a:t>
            </a:r>
            <a:endParaRPr lang="en-IN" dirty="0"/>
          </a:p>
        </p:txBody>
      </p:sp>
    </p:spTree>
    <p:extLst>
      <p:ext uri="{BB962C8B-B14F-4D97-AF65-F5344CB8AC3E}">
        <p14:creationId xmlns:p14="http://schemas.microsoft.com/office/powerpoint/2010/main" val="12186931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400" b="1" dirty="0">
                <a:solidFill>
                  <a:srgbClr val="00B050"/>
                </a:solidFill>
              </a:rPr>
              <a:t>Screenshot of Failed Test Cases in Selenium WebDriver</a:t>
            </a:r>
            <a:br>
              <a:rPr lang="en-GB" sz="2400" b="1" dirty="0">
                <a:solidFill>
                  <a:srgbClr val="00B050"/>
                </a:solidFill>
              </a:rPr>
            </a:br>
            <a:endParaRPr lang="en-IN" sz="2400" dirty="0">
              <a:solidFill>
                <a:srgbClr val="00B050"/>
              </a:solidFill>
            </a:endParaRPr>
          </a:p>
        </p:txBody>
      </p:sp>
      <p:sp>
        <p:nvSpPr>
          <p:cNvPr id="3" name="Rectangle 2"/>
          <p:cNvSpPr/>
          <p:nvPr/>
        </p:nvSpPr>
        <p:spPr>
          <a:xfrm>
            <a:off x="838200" y="1271855"/>
            <a:ext cx="10515600" cy="5586145"/>
          </a:xfrm>
          <a:prstGeom prst="rect">
            <a:avLst/>
          </a:prstGeom>
        </p:spPr>
        <p:txBody>
          <a:bodyPr wrap="square">
            <a:spAutoFit/>
          </a:bodyPr>
          <a:lstStyle/>
          <a:p>
            <a:pPr algn="just" fontAlgn="base"/>
            <a:r>
              <a:rPr lang="en-GB" sz="1700" dirty="0">
                <a:solidFill>
                  <a:srgbClr val="000000"/>
                </a:solidFill>
                <a:latin typeface="inherit"/>
              </a:rPr>
              <a:t>We are going to use TestNG to capture screenshot of failed test cases.</a:t>
            </a:r>
            <a:endParaRPr lang="en-GB" sz="1700" dirty="0">
              <a:solidFill>
                <a:srgbClr val="686868"/>
              </a:solidFill>
              <a:latin typeface="Open Sans"/>
            </a:endParaRPr>
          </a:p>
          <a:p>
            <a:pPr algn="just" fontAlgn="base"/>
            <a:endParaRPr lang="en-GB" sz="1700" dirty="0" smtClean="0">
              <a:solidFill>
                <a:srgbClr val="000000"/>
              </a:solidFill>
              <a:latin typeface="inherit"/>
            </a:endParaRPr>
          </a:p>
          <a:p>
            <a:pPr algn="just" fontAlgn="base"/>
            <a:r>
              <a:rPr lang="en-GB" sz="1700" dirty="0" smtClean="0">
                <a:solidFill>
                  <a:srgbClr val="000000"/>
                </a:solidFill>
                <a:latin typeface="inherit"/>
              </a:rPr>
              <a:t>We </a:t>
            </a:r>
            <a:r>
              <a:rPr lang="en-GB" sz="1700" dirty="0">
                <a:solidFill>
                  <a:srgbClr val="000000"/>
                </a:solidFill>
                <a:latin typeface="inherit"/>
              </a:rPr>
              <a:t>will be using below mentioned features of </a:t>
            </a:r>
            <a:r>
              <a:rPr lang="en-GB" sz="1700" dirty="0" smtClean="0">
                <a:solidFill>
                  <a:srgbClr val="000000"/>
                </a:solidFill>
                <a:latin typeface="inherit"/>
              </a:rPr>
              <a:t>TestNG</a:t>
            </a:r>
          </a:p>
          <a:p>
            <a:pPr algn="just" fontAlgn="base"/>
            <a:endParaRPr lang="en-GB" sz="1700" dirty="0">
              <a:solidFill>
                <a:srgbClr val="686868"/>
              </a:solidFill>
              <a:latin typeface="Open Sans"/>
            </a:endParaRPr>
          </a:p>
          <a:p>
            <a:pPr algn="just" fontAlgn="base"/>
            <a:r>
              <a:rPr lang="en-GB" sz="1700" b="1" dirty="0">
                <a:solidFill>
                  <a:srgbClr val="000000"/>
                </a:solidFill>
                <a:latin typeface="inherit"/>
              </a:rPr>
              <a:t>1) ITestResult</a:t>
            </a:r>
            <a:r>
              <a:rPr lang="en-GB" sz="1700" dirty="0">
                <a:solidFill>
                  <a:srgbClr val="000000"/>
                </a:solidFill>
                <a:latin typeface="inherit"/>
              </a:rPr>
              <a:t> – This  Interface will provide us the result of test case execution. @AfterMethod method can declare a parameter of type ITestResult, which will reflect the result of the test method that was just run</a:t>
            </a:r>
            <a:r>
              <a:rPr lang="en-GB" sz="1700" dirty="0" smtClean="0">
                <a:solidFill>
                  <a:srgbClr val="000000"/>
                </a:solidFill>
                <a:latin typeface="inherit"/>
              </a:rPr>
              <a:t>.</a:t>
            </a:r>
          </a:p>
          <a:p>
            <a:pPr algn="just" fontAlgn="base"/>
            <a:endParaRPr lang="en-GB" sz="1700" dirty="0">
              <a:solidFill>
                <a:srgbClr val="686868"/>
              </a:solidFill>
              <a:latin typeface="Open Sans"/>
            </a:endParaRPr>
          </a:p>
          <a:p>
            <a:pPr algn="just" fontAlgn="base"/>
            <a:r>
              <a:rPr lang="en-GB" sz="1700" b="1" dirty="0">
                <a:solidFill>
                  <a:srgbClr val="000000"/>
                </a:solidFill>
                <a:latin typeface="inherit"/>
              </a:rPr>
              <a:t>2) @AfterMethod</a:t>
            </a:r>
            <a:r>
              <a:rPr lang="en-GB" sz="1700" dirty="0">
                <a:solidFill>
                  <a:srgbClr val="000000"/>
                </a:solidFill>
                <a:latin typeface="inherit"/>
              </a:rPr>
              <a:t> – The annotated method will be run after each test method. Any @AfterMethod can declare a parameter of type java.lang.reflect.Method. This parameter will receive the test method that will be called once this after the method as run</a:t>
            </a:r>
            <a:r>
              <a:rPr lang="en-GB" sz="1700" dirty="0" smtClean="0">
                <a:solidFill>
                  <a:srgbClr val="000000"/>
                </a:solidFill>
                <a:latin typeface="inherit"/>
              </a:rPr>
              <a:t>.</a:t>
            </a:r>
          </a:p>
          <a:p>
            <a:pPr algn="just" fontAlgn="base"/>
            <a:endParaRPr lang="en-GB" sz="1700" dirty="0">
              <a:solidFill>
                <a:srgbClr val="686868"/>
              </a:solidFill>
              <a:latin typeface="Open Sans"/>
            </a:endParaRPr>
          </a:p>
          <a:p>
            <a:pPr algn="just" fontAlgn="base"/>
            <a:r>
              <a:rPr lang="en-GB" sz="1700" b="1" dirty="0">
                <a:solidFill>
                  <a:srgbClr val="000000"/>
                </a:solidFill>
                <a:latin typeface="inherit"/>
              </a:rPr>
              <a:t>3) result.getName()</a:t>
            </a:r>
            <a:r>
              <a:rPr lang="en-GB" sz="1700" dirty="0">
                <a:solidFill>
                  <a:srgbClr val="000000"/>
                </a:solidFill>
                <a:latin typeface="inherit"/>
              </a:rPr>
              <a:t> – will return name of test case so that screenshot name will be same as test case </a:t>
            </a:r>
            <a:r>
              <a:rPr lang="en-GB" sz="1700" dirty="0" smtClean="0">
                <a:solidFill>
                  <a:srgbClr val="000000"/>
                </a:solidFill>
                <a:latin typeface="inherit"/>
              </a:rPr>
              <a:t>name</a:t>
            </a:r>
          </a:p>
          <a:p>
            <a:pPr algn="just" fontAlgn="base"/>
            <a:endParaRPr lang="en-GB" sz="1700" dirty="0">
              <a:solidFill>
                <a:srgbClr val="686868"/>
              </a:solidFill>
              <a:latin typeface="Open Sans"/>
            </a:endParaRPr>
          </a:p>
          <a:p>
            <a:pPr algn="just" fontAlgn="base"/>
            <a:r>
              <a:rPr lang="en-GB" sz="1700" b="1" dirty="0">
                <a:solidFill>
                  <a:srgbClr val="000000"/>
                </a:solidFill>
                <a:latin typeface="inherit"/>
              </a:rPr>
              <a:t>4) @BeforeTest</a:t>
            </a:r>
            <a:r>
              <a:rPr lang="en-GB" sz="1700" dirty="0">
                <a:solidFill>
                  <a:srgbClr val="000000"/>
                </a:solidFill>
                <a:latin typeface="inherit"/>
              </a:rPr>
              <a:t> – The annotated method will be run before any test method belonging to the classes inside the tag is run</a:t>
            </a:r>
            <a:r>
              <a:rPr lang="en-GB" sz="1700" dirty="0" smtClean="0">
                <a:solidFill>
                  <a:srgbClr val="000000"/>
                </a:solidFill>
                <a:latin typeface="inherit"/>
              </a:rPr>
              <a:t>.</a:t>
            </a:r>
          </a:p>
          <a:p>
            <a:pPr algn="just" fontAlgn="base"/>
            <a:endParaRPr lang="en-GB" sz="1700" dirty="0">
              <a:solidFill>
                <a:srgbClr val="686868"/>
              </a:solidFill>
              <a:latin typeface="Open Sans"/>
            </a:endParaRPr>
          </a:p>
          <a:p>
            <a:pPr algn="just" fontAlgn="base"/>
            <a:r>
              <a:rPr lang="en-GB" sz="1700" b="1" dirty="0">
                <a:solidFill>
                  <a:srgbClr val="000000"/>
                </a:solidFill>
                <a:latin typeface="inherit"/>
              </a:rPr>
              <a:t>5) @AfterTest</a:t>
            </a:r>
            <a:r>
              <a:rPr lang="en-GB" sz="1700" dirty="0">
                <a:solidFill>
                  <a:srgbClr val="000000"/>
                </a:solidFill>
                <a:latin typeface="inherit"/>
              </a:rPr>
              <a:t> – The annotated method will be run after all the test methods belonging to the classes inside the tag have run.</a:t>
            </a:r>
            <a:endParaRPr lang="en-GB" sz="1700" dirty="0">
              <a:solidFill>
                <a:srgbClr val="686868"/>
              </a:solidFill>
              <a:latin typeface="Open Sans"/>
            </a:endParaRPr>
          </a:p>
          <a:p>
            <a:pPr algn="just" fontAlgn="base"/>
            <a:r>
              <a:rPr lang="en-GB" sz="1700" dirty="0">
                <a:solidFill>
                  <a:srgbClr val="000000"/>
                </a:solidFill>
                <a:latin typeface="inherit"/>
              </a:rPr>
              <a:t>We are executing 2 test cases. One of the Test Case will pass and another will fail. This program will only capture the screenshot of failed test case, not the passed one as we have used condition</a:t>
            </a:r>
            <a:endParaRPr lang="en-GB" sz="1700" b="0" i="0" dirty="0">
              <a:solidFill>
                <a:srgbClr val="686868"/>
              </a:solidFill>
              <a:effectLst/>
              <a:latin typeface="Open Sans"/>
            </a:endParaRPr>
          </a:p>
        </p:txBody>
      </p:sp>
    </p:spTree>
    <p:extLst>
      <p:ext uri="{BB962C8B-B14F-4D97-AF65-F5344CB8AC3E}">
        <p14:creationId xmlns:p14="http://schemas.microsoft.com/office/powerpoint/2010/main" val="3706141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01987" y="436562"/>
            <a:ext cx="5153025" cy="523875"/>
          </a:xfrm>
          <a:prstGeom prst="rect">
            <a:avLst/>
          </a:prstGeom>
        </p:spPr>
      </p:pic>
      <p:sp>
        <p:nvSpPr>
          <p:cNvPr id="5" name="TextBox 4"/>
          <p:cNvSpPr txBox="1"/>
          <p:nvPr/>
        </p:nvSpPr>
        <p:spPr>
          <a:xfrm>
            <a:off x="3314700" y="1104900"/>
            <a:ext cx="4368800" cy="369332"/>
          </a:xfrm>
          <a:prstGeom prst="rect">
            <a:avLst/>
          </a:prstGeom>
          <a:noFill/>
        </p:spPr>
        <p:txBody>
          <a:bodyPr wrap="square" rtlCol="0">
            <a:spAutoFit/>
          </a:bodyPr>
          <a:lstStyle/>
          <a:p>
            <a:r>
              <a:rPr lang="en-IN" u="sng" dirty="0"/>
              <a:t>ScreenshotFailedCases</a:t>
            </a:r>
            <a:endParaRPr lang="en-IN" dirty="0"/>
          </a:p>
        </p:txBody>
      </p:sp>
      <p:graphicFrame>
        <p:nvGraphicFramePr>
          <p:cNvPr id="6" name="Object 5"/>
          <p:cNvGraphicFramePr>
            <a:graphicFrameLocks noChangeAspect="1"/>
          </p:cNvGraphicFramePr>
          <p:nvPr>
            <p:extLst>
              <p:ext uri="{D42A27DB-BD31-4B8C-83A1-F6EECF244321}">
                <p14:modId xmlns:p14="http://schemas.microsoft.com/office/powerpoint/2010/main" val="2373618693"/>
              </p:ext>
            </p:extLst>
          </p:nvPr>
        </p:nvGraphicFramePr>
        <p:xfrm>
          <a:off x="7115175" y="1474232"/>
          <a:ext cx="3829050" cy="4756705"/>
        </p:xfrm>
        <a:graphic>
          <a:graphicData uri="http://schemas.openxmlformats.org/presentationml/2006/ole">
            <mc:AlternateContent xmlns:mc="http://schemas.openxmlformats.org/markup-compatibility/2006">
              <mc:Choice xmlns:v="urn:schemas-microsoft-com:vml" Requires="v">
                <p:oleObj spid="_x0000_s30756" name="Acrobat Document" r:id="rId4" imgW="5667219" imgH="8019658" progId="Acrobat.Document.DC">
                  <p:embed/>
                </p:oleObj>
              </mc:Choice>
              <mc:Fallback>
                <p:oleObj name="Acrobat Document" r:id="rId4" imgW="5667219" imgH="8019658" progId="Acrobat.Document.DC">
                  <p:embed/>
                  <p:pic>
                    <p:nvPicPr>
                      <p:cNvPr id="0" name=""/>
                      <p:cNvPicPr/>
                      <p:nvPr/>
                    </p:nvPicPr>
                    <p:blipFill>
                      <a:blip r:embed="rId5"/>
                      <a:stretch>
                        <a:fillRect/>
                      </a:stretch>
                    </p:blipFill>
                    <p:spPr>
                      <a:xfrm>
                        <a:off x="7115175" y="1474232"/>
                        <a:ext cx="3829050" cy="4756705"/>
                      </a:xfrm>
                      <a:prstGeom prst="rect">
                        <a:avLst/>
                      </a:prstGeom>
                    </p:spPr>
                  </p:pic>
                </p:oleObj>
              </mc:Fallback>
            </mc:AlternateContent>
          </a:graphicData>
        </a:graphic>
      </p:graphicFrame>
      <p:sp>
        <p:nvSpPr>
          <p:cNvPr id="7" name="Rectangle 6"/>
          <p:cNvSpPr/>
          <p:nvPr/>
        </p:nvSpPr>
        <p:spPr>
          <a:xfrm>
            <a:off x="711200" y="2167235"/>
            <a:ext cx="6286500" cy="923330"/>
          </a:xfrm>
          <a:prstGeom prst="rect">
            <a:avLst/>
          </a:prstGeom>
        </p:spPr>
        <p:txBody>
          <a:bodyPr wrap="square">
            <a:spAutoFit/>
          </a:bodyPr>
          <a:lstStyle/>
          <a:p>
            <a:r>
              <a:rPr lang="en-GB" dirty="0">
                <a:solidFill>
                  <a:srgbClr val="000000"/>
                </a:solidFill>
                <a:latin typeface="Open Sans"/>
              </a:rPr>
              <a:t>A folder with name Screenshots is created and the screenshot is placed in that folder as you can see the image below</a:t>
            </a:r>
            <a:endParaRPr lang="en-IN" dirty="0"/>
          </a:p>
        </p:txBody>
      </p:sp>
      <p:pic>
        <p:nvPicPr>
          <p:cNvPr id="8" name="Picture 7"/>
          <p:cNvPicPr>
            <a:picLocks noChangeAspect="1"/>
          </p:cNvPicPr>
          <p:nvPr/>
        </p:nvPicPr>
        <p:blipFill>
          <a:blip r:embed="rId6"/>
          <a:stretch>
            <a:fillRect/>
          </a:stretch>
        </p:blipFill>
        <p:spPr>
          <a:xfrm>
            <a:off x="711200" y="3392488"/>
            <a:ext cx="3638550" cy="1809750"/>
          </a:xfrm>
          <a:prstGeom prst="rect">
            <a:avLst/>
          </a:prstGeom>
        </p:spPr>
      </p:pic>
    </p:spTree>
    <p:extLst>
      <p:ext uri="{BB962C8B-B14F-4D97-AF65-F5344CB8AC3E}">
        <p14:creationId xmlns:p14="http://schemas.microsoft.com/office/powerpoint/2010/main" val="1960725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a:solidFill>
                  <a:schemeClr val="accent2"/>
                </a:solidFill>
              </a:rPr>
              <a:t>TestNG Listeners in Selenium</a:t>
            </a:r>
            <a:r>
              <a:rPr lang="en-IN" b="1" dirty="0"/>
              <a:t/>
            </a:r>
            <a:br>
              <a:rPr lang="en-IN" b="1" dirty="0"/>
            </a:br>
            <a:endParaRPr lang="en-IN" dirty="0"/>
          </a:p>
        </p:txBody>
      </p:sp>
      <p:sp>
        <p:nvSpPr>
          <p:cNvPr id="3" name="Rectangle 2"/>
          <p:cNvSpPr/>
          <p:nvPr/>
        </p:nvSpPr>
        <p:spPr>
          <a:xfrm>
            <a:off x="698500" y="1690688"/>
            <a:ext cx="11226800" cy="4801314"/>
          </a:xfrm>
          <a:prstGeom prst="rect">
            <a:avLst/>
          </a:prstGeom>
        </p:spPr>
        <p:txBody>
          <a:bodyPr wrap="square">
            <a:spAutoFit/>
          </a:bodyPr>
          <a:lstStyle/>
          <a:p>
            <a:pPr algn="just" fontAlgn="base"/>
            <a:r>
              <a:rPr lang="en-IN" dirty="0">
                <a:solidFill>
                  <a:srgbClr val="000000"/>
                </a:solidFill>
                <a:latin typeface="inherit"/>
              </a:rPr>
              <a:t>The listener is defined as an interface that modifies the default </a:t>
            </a:r>
            <a:r>
              <a:rPr lang="en-IN" b="1" dirty="0">
                <a:solidFill>
                  <a:srgbClr val="A12410"/>
                </a:solidFill>
                <a:latin typeface="inherit"/>
                <a:hlinkClick r:id="rId2"/>
              </a:rPr>
              <a:t>TestN</a:t>
            </a:r>
            <a:r>
              <a:rPr lang="en-IN" b="1" dirty="0">
                <a:solidFill>
                  <a:srgbClr val="A12410"/>
                </a:solidFill>
                <a:latin typeface="inherit"/>
                <a:hlinkClick r:id="rId3"/>
              </a:rPr>
              <a:t>G’s</a:t>
            </a:r>
            <a:r>
              <a:rPr lang="en-IN" dirty="0">
                <a:solidFill>
                  <a:srgbClr val="000000"/>
                </a:solidFill>
                <a:latin typeface="inherit"/>
              </a:rPr>
              <a:t> behaviour. There are several interfaces that allow you to modify TestNG’s behaviour that are called </a:t>
            </a:r>
            <a:r>
              <a:rPr lang="en-IN" b="1" i="1" dirty="0">
                <a:solidFill>
                  <a:srgbClr val="000000"/>
                </a:solidFill>
                <a:latin typeface="inherit"/>
              </a:rPr>
              <a:t>“TestNG Listeners”</a:t>
            </a:r>
            <a:r>
              <a:rPr lang="en-IN" dirty="0">
                <a:solidFill>
                  <a:srgbClr val="000000"/>
                </a:solidFill>
                <a:latin typeface="inherit"/>
              </a:rPr>
              <a:t>.  It allows customizing TestNG reports or logs. There are many types of TestNG listeners available. Here are a few listeners</a:t>
            </a:r>
            <a:r>
              <a:rPr lang="en-IN" dirty="0" smtClean="0">
                <a:solidFill>
                  <a:srgbClr val="000000"/>
                </a:solidFill>
                <a:latin typeface="inherit"/>
              </a:rPr>
              <a:t>:</a:t>
            </a:r>
          </a:p>
          <a:p>
            <a:pPr algn="just" fontAlgn="base"/>
            <a:endParaRPr lang="en-IN" dirty="0">
              <a:solidFill>
                <a:srgbClr val="686868"/>
              </a:solidFill>
              <a:latin typeface="Open Sans"/>
            </a:endParaRPr>
          </a:p>
          <a:p>
            <a:pPr algn="just" fontAlgn="base">
              <a:buFont typeface="Arial" panose="020B0604020202020204" pitchFamily="34" charset="0"/>
              <a:buChar char="•"/>
            </a:pPr>
            <a:r>
              <a:rPr lang="en-IN" dirty="0">
                <a:solidFill>
                  <a:srgbClr val="00B050"/>
                </a:solidFill>
                <a:latin typeface="inherit"/>
              </a:rPr>
              <a:t>IAnnotationTransformer </a:t>
            </a:r>
          </a:p>
          <a:p>
            <a:pPr algn="just" fontAlgn="base">
              <a:buFont typeface="Arial" panose="020B0604020202020204" pitchFamily="34" charset="0"/>
              <a:buChar char="•"/>
            </a:pPr>
            <a:r>
              <a:rPr lang="en-IN" dirty="0">
                <a:solidFill>
                  <a:srgbClr val="00B050"/>
                </a:solidFill>
                <a:latin typeface="inherit"/>
              </a:rPr>
              <a:t>IAnnotationTransformer2 </a:t>
            </a:r>
          </a:p>
          <a:p>
            <a:pPr algn="just" fontAlgn="base">
              <a:buFont typeface="Arial" panose="020B0604020202020204" pitchFamily="34" charset="0"/>
              <a:buChar char="•"/>
            </a:pPr>
            <a:r>
              <a:rPr lang="en-IN" dirty="0">
                <a:solidFill>
                  <a:srgbClr val="00B050"/>
                </a:solidFill>
                <a:latin typeface="inherit"/>
              </a:rPr>
              <a:t>IHookable </a:t>
            </a:r>
          </a:p>
          <a:p>
            <a:pPr algn="just" fontAlgn="base">
              <a:buFont typeface="Arial" panose="020B0604020202020204" pitchFamily="34" charset="0"/>
              <a:buChar char="•"/>
            </a:pPr>
            <a:r>
              <a:rPr lang="en-IN" dirty="0">
                <a:solidFill>
                  <a:srgbClr val="00B050"/>
                </a:solidFill>
                <a:latin typeface="inherit"/>
              </a:rPr>
              <a:t>IInvokedMethodListener </a:t>
            </a:r>
            <a:endParaRPr lang="en-IN" dirty="0" smtClean="0">
              <a:solidFill>
                <a:srgbClr val="00B050"/>
              </a:solidFill>
              <a:latin typeface="inherit"/>
            </a:endParaRPr>
          </a:p>
          <a:p>
            <a:pPr algn="just" fontAlgn="base">
              <a:buFont typeface="Arial" panose="020B0604020202020204" pitchFamily="34" charset="0"/>
              <a:buChar char="•"/>
            </a:pPr>
            <a:r>
              <a:rPr lang="en-IN" dirty="0" smtClean="0">
                <a:solidFill>
                  <a:srgbClr val="00B050"/>
                </a:solidFill>
                <a:latin typeface="inherit"/>
              </a:rPr>
              <a:t>IMethodInterceptor</a:t>
            </a:r>
            <a:r>
              <a:rPr lang="en-IN" dirty="0">
                <a:solidFill>
                  <a:srgbClr val="00B050"/>
                </a:solidFill>
                <a:latin typeface="inherit"/>
              </a:rPr>
              <a:t> </a:t>
            </a:r>
            <a:endParaRPr lang="en-IN" dirty="0" smtClean="0">
              <a:solidFill>
                <a:srgbClr val="00B050"/>
              </a:solidFill>
              <a:latin typeface="inherit"/>
            </a:endParaRPr>
          </a:p>
          <a:p>
            <a:pPr algn="just" fontAlgn="base">
              <a:buFont typeface="Arial" panose="020B0604020202020204" pitchFamily="34" charset="0"/>
              <a:buChar char="•"/>
            </a:pPr>
            <a:r>
              <a:rPr lang="en-IN" dirty="0">
                <a:solidFill>
                  <a:srgbClr val="00B050"/>
                </a:solidFill>
                <a:latin typeface="inherit"/>
              </a:rPr>
              <a:t>IReporter </a:t>
            </a:r>
          </a:p>
          <a:p>
            <a:pPr algn="just" fontAlgn="base">
              <a:buFont typeface="Arial" panose="020B0604020202020204" pitchFamily="34" charset="0"/>
              <a:buChar char="•"/>
            </a:pPr>
            <a:r>
              <a:rPr lang="en-IN" dirty="0">
                <a:solidFill>
                  <a:srgbClr val="00B050"/>
                </a:solidFill>
                <a:latin typeface="inherit"/>
              </a:rPr>
              <a:t>ISuiteListener </a:t>
            </a:r>
          </a:p>
          <a:p>
            <a:pPr algn="just" fontAlgn="base">
              <a:buFont typeface="Arial" panose="020B0604020202020204" pitchFamily="34" charset="0"/>
              <a:buChar char="•"/>
            </a:pPr>
            <a:r>
              <a:rPr lang="en-IN" dirty="0">
                <a:solidFill>
                  <a:srgbClr val="00B050"/>
                </a:solidFill>
                <a:latin typeface="inherit"/>
              </a:rPr>
              <a:t>ITestListener </a:t>
            </a:r>
          </a:p>
          <a:p>
            <a:pPr fontAlgn="base"/>
            <a:endParaRPr lang="en-IN" dirty="0">
              <a:solidFill>
                <a:srgbClr val="000000"/>
              </a:solidFill>
              <a:latin typeface="inherit"/>
            </a:endParaRPr>
          </a:p>
          <a:p>
            <a:pPr fontAlgn="base"/>
            <a:r>
              <a:rPr lang="en-GB" dirty="0" smtClean="0"/>
              <a:t>When </a:t>
            </a:r>
            <a:r>
              <a:rPr lang="en-GB" dirty="0"/>
              <a:t>you implement one of these interfaces, you can let TestNG know about it in either of the following ways:</a:t>
            </a:r>
          </a:p>
          <a:p>
            <a:pPr fontAlgn="base"/>
            <a:r>
              <a:rPr lang="en-GB" dirty="0">
                <a:solidFill>
                  <a:schemeClr val="accent2"/>
                </a:solidFill>
              </a:rPr>
              <a:t>Using in your</a:t>
            </a:r>
            <a:r>
              <a:rPr lang="en-GB" b="1" dirty="0">
                <a:solidFill>
                  <a:schemeClr val="accent2"/>
                </a:solidFill>
              </a:rPr>
              <a:t> </a:t>
            </a:r>
            <a:r>
              <a:rPr lang="en-GB" dirty="0">
                <a:solidFill>
                  <a:schemeClr val="accent2"/>
                </a:solidFill>
              </a:rPr>
              <a:t>testng.xml file.</a:t>
            </a:r>
          </a:p>
          <a:p>
            <a:pPr fontAlgn="base"/>
            <a:r>
              <a:rPr lang="en-GB" dirty="0">
                <a:solidFill>
                  <a:schemeClr val="accent2"/>
                </a:solidFill>
              </a:rPr>
              <a:t>Using the</a:t>
            </a:r>
            <a:r>
              <a:rPr lang="en-GB" b="1" dirty="0">
                <a:solidFill>
                  <a:schemeClr val="accent2"/>
                </a:solidFill>
              </a:rPr>
              <a:t> </a:t>
            </a:r>
            <a:r>
              <a:rPr lang="en-GB" dirty="0">
                <a:solidFill>
                  <a:schemeClr val="accent2"/>
                </a:solidFill>
              </a:rPr>
              <a:t>@Listeners annotation on any of your test classes</a:t>
            </a:r>
            <a:r>
              <a:rPr lang="en-GB" dirty="0" smtClean="0">
                <a:solidFill>
                  <a:schemeClr val="accent2"/>
                </a:solidFill>
              </a:rPr>
              <a:t>.</a:t>
            </a:r>
            <a:endParaRPr lang="en-GB" dirty="0">
              <a:solidFill>
                <a:schemeClr val="accent2"/>
              </a:solidFill>
            </a:endParaRPr>
          </a:p>
        </p:txBody>
      </p:sp>
    </p:spTree>
    <p:extLst>
      <p:ext uri="{BB962C8B-B14F-4D97-AF65-F5344CB8AC3E}">
        <p14:creationId xmlns:p14="http://schemas.microsoft.com/office/powerpoint/2010/main" val="1159653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400" b="1" i="1" dirty="0">
                <a:solidFill>
                  <a:srgbClr val="00B050"/>
                </a:solidFill>
              </a:rPr>
              <a:t>ITestListener</a:t>
            </a:r>
            <a:r>
              <a:rPr lang="en-GB" sz="2400" i="1" dirty="0">
                <a:solidFill>
                  <a:srgbClr val="00B050"/>
                </a:solidFill>
              </a:rPr>
              <a:t> </a:t>
            </a:r>
            <a:r>
              <a:rPr lang="en-GB" sz="2400" dirty="0">
                <a:solidFill>
                  <a:srgbClr val="00B050"/>
                </a:solidFill>
              </a:rPr>
              <a:t>has the following methods</a:t>
            </a:r>
            <a:endParaRPr lang="en-IN" sz="2400" dirty="0">
              <a:solidFill>
                <a:srgbClr val="00B050"/>
              </a:solidFill>
            </a:endParaRPr>
          </a:p>
        </p:txBody>
      </p:sp>
      <p:sp>
        <p:nvSpPr>
          <p:cNvPr id="3" name="Rectangle 2"/>
          <p:cNvSpPr/>
          <p:nvPr/>
        </p:nvSpPr>
        <p:spPr>
          <a:xfrm>
            <a:off x="838200" y="1425645"/>
            <a:ext cx="11353800" cy="5355312"/>
          </a:xfrm>
          <a:prstGeom prst="rect">
            <a:avLst/>
          </a:prstGeom>
        </p:spPr>
        <p:txBody>
          <a:bodyPr wrap="square">
            <a:spAutoFit/>
          </a:bodyPr>
          <a:lstStyle/>
          <a:p>
            <a:pPr fontAlgn="base">
              <a:buFont typeface="Arial" panose="020B0604020202020204" pitchFamily="34" charset="0"/>
              <a:buChar char="•"/>
            </a:pPr>
            <a:r>
              <a:rPr lang="en-GB" b="1" i="1" dirty="0">
                <a:solidFill>
                  <a:srgbClr val="0000FF"/>
                </a:solidFill>
                <a:latin typeface="inherit"/>
              </a:rPr>
              <a:t>OnStart </a:t>
            </a:r>
            <a:r>
              <a:rPr lang="en-GB" b="1" dirty="0">
                <a:solidFill>
                  <a:srgbClr val="000000"/>
                </a:solidFill>
                <a:latin typeface="inherit"/>
              </a:rPr>
              <a:t>–</a:t>
            </a:r>
            <a:r>
              <a:rPr lang="en-GB" dirty="0">
                <a:solidFill>
                  <a:srgbClr val="000000"/>
                </a:solidFill>
                <a:latin typeface="inherit"/>
              </a:rPr>
              <a:t>  Invoked before running all the test methods belonging to the classes inside the tag and calling all </a:t>
            </a:r>
            <a:r>
              <a:rPr lang="en-GB" dirty="0" smtClean="0">
                <a:solidFill>
                  <a:srgbClr val="000000"/>
                </a:solidFill>
                <a:latin typeface="inherit"/>
              </a:rPr>
              <a:t>	     their </a:t>
            </a:r>
            <a:r>
              <a:rPr lang="en-GB" dirty="0">
                <a:solidFill>
                  <a:srgbClr val="000000"/>
                </a:solidFill>
                <a:latin typeface="inherit"/>
              </a:rPr>
              <a:t>Configuration methods</a:t>
            </a:r>
            <a:r>
              <a:rPr lang="en-GB" dirty="0" smtClean="0">
                <a:solidFill>
                  <a:srgbClr val="000000"/>
                </a:solidFill>
                <a:latin typeface="inherit"/>
              </a:rPr>
              <a:t>.</a:t>
            </a:r>
          </a:p>
          <a:p>
            <a:pPr fontAlgn="base">
              <a:buFont typeface="Arial" panose="020B0604020202020204" pitchFamily="34" charset="0"/>
              <a:buChar char="•"/>
            </a:pPr>
            <a:endParaRPr lang="en-GB" dirty="0">
              <a:solidFill>
                <a:srgbClr val="686868"/>
              </a:solidFill>
              <a:latin typeface="inherit"/>
            </a:endParaRPr>
          </a:p>
          <a:p>
            <a:pPr fontAlgn="base">
              <a:buFont typeface="Arial" panose="020B0604020202020204" pitchFamily="34" charset="0"/>
              <a:buChar char="•"/>
            </a:pPr>
            <a:r>
              <a:rPr lang="en-GB" b="1" i="1" dirty="0">
                <a:solidFill>
                  <a:srgbClr val="0000FF"/>
                </a:solidFill>
                <a:latin typeface="inherit"/>
              </a:rPr>
              <a:t>onTestSuccess </a:t>
            </a:r>
            <a:r>
              <a:rPr lang="en-GB" b="1" dirty="0">
                <a:solidFill>
                  <a:srgbClr val="000000"/>
                </a:solidFill>
                <a:latin typeface="inherit"/>
              </a:rPr>
              <a:t>–</a:t>
            </a:r>
            <a:r>
              <a:rPr lang="en-GB" dirty="0">
                <a:solidFill>
                  <a:srgbClr val="000000"/>
                </a:solidFill>
                <a:latin typeface="inherit"/>
              </a:rPr>
              <a:t> onTestSuccess method is called on the success of any Test</a:t>
            </a:r>
            <a:r>
              <a:rPr lang="en-GB" dirty="0" smtClean="0">
                <a:solidFill>
                  <a:srgbClr val="000000"/>
                </a:solidFill>
                <a:latin typeface="inherit"/>
              </a:rPr>
              <a:t>.</a:t>
            </a:r>
          </a:p>
          <a:p>
            <a:pPr fontAlgn="base">
              <a:buFont typeface="Arial" panose="020B0604020202020204" pitchFamily="34" charset="0"/>
              <a:buChar char="•"/>
            </a:pPr>
            <a:endParaRPr lang="en-GB" dirty="0">
              <a:solidFill>
                <a:srgbClr val="686868"/>
              </a:solidFill>
              <a:latin typeface="inherit"/>
            </a:endParaRPr>
          </a:p>
          <a:p>
            <a:pPr fontAlgn="base">
              <a:buFont typeface="Arial" panose="020B0604020202020204" pitchFamily="34" charset="0"/>
              <a:buChar char="•"/>
            </a:pPr>
            <a:r>
              <a:rPr lang="en-GB" b="1" i="1" dirty="0">
                <a:solidFill>
                  <a:srgbClr val="0000FF"/>
                </a:solidFill>
                <a:latin typeface="inherit"/>
              </a:rPr>
              <a:t>onTestFailure </a:t>
            </a:r>
            <a:r>
              <a:rPr lang="en-GB" b="1" dirty="0">
                <a:solidFill>
                  <a:srgbClr val="000000"/>
                </a:solidFill>
                <a:latin typeface="inherit"/>
              </a:rPr>
              <a:t>–</a:t>
            </a:r>
            <a:r>
              <a:rPr lang="en-GB" dirty="0">
                <a:solidFill>
                  <a:srgbClr val="000000"/>
                </a:solidFill>
                <a:latin typeface="inherit"/>
              </a:rPr>
              <a:t> onTestFailure method is called on the failure of any Test</a:t>
            </a:r>
            <a:r>
              <a:rPr lang="en-GB" dirty="0" smtClean="0">
                <a:solidFill>
                  <a:srgbClr val="000000"/>
                </a:solidFill>
                <a:latin typeface="inherit"/>
              </a:rPr>
              <a:t>.</a:t>
            </a:r>
          </a:p>
          <a:p>
            <a:pPr fontAlgn="base">
              <a:buFont typeface="Arial" panose="020B0604020202020204" pitchFamily="34" charset="0"/>
              <a:buChar char="•"/>
            </a:pPr>
            <a:endParaRPr lang="en-GB" dirty="0">
              <a:solidFill>
                <a:srgbClr val="686868"/>
              </a:solidFill>
              <a:latin typeface="inherit"/>
            </a:endParaRPr>
          </a:p>
          <a:p>
            <a:pPr fontAlgn="base">
              <a:buFont typeface="Arial" panose="020B0604020202020204" pitchFamily="34" charset="0"/>
              <a:buChar char="•"/>
            </a:pPr>
            <a:r>
              <a:rPr lang="en-GB" b="1" i="1" dirty="0">
                <a:solidFill>
                  <a:srgbClr val="0000FF"/>
                </a:solidFill>
                <a:latin typeface="inherit"/>
              </a:rPr>
              <a:t>onTestSkipped </a:t>
            </a:r>
            <a:r>
              <a:rPr lang="en-GB" b="1" dirty="0">
                <a:solidFill>
                  <a:srgbClr val="000000"/>
                </a:solidFill>
                <a:latin typeface="inherit"/>
              </a:rPr>
              <a:t>– </a:t>
            </a:r>
            <a:r>
              <a:rPr lang="en-GB" dirty="0">
                <a:solidFill>
                  <a:srgbClr val="000000"/>
                </a:solidFill>
                <a:latin typeface="inherit"/>
              </a:rPr>
              <a:t>onTestSkipped</a:t>
            </a:r>
            <a:r>
              <a:rPr lang="en-GB" b="1" dirty="0">
                <a:solidFill>
                  <a:srgbClr val="000000"/>
                </a:solidFill>
                <a:latin typeface="inherit"/>
              </a:rPr>
              <a:t> </a:t>
            </a:r>
            <a:r>
              <a:rPr lang="en-GB" dirty="0">
                <a:solidFill>
                  <a:srgbClr val="000000"/>
                </a:solidFill>
                <a:latin typeface="inherit"/>
              </a:rPr>
              <a:t>method is called on skipped of any Test</a:t>
            </a:r>
            <a:r>
              <a:rPr lang="en-GB" dirty="0" smtClean="0">
                <a:solidFill>
                  <a:srgbClr val="000000"/>
                </a:solidFill>
                <a:latin typeface="inherit"/>
              </a:rPr>
              <a:t>.</a:t>
            </a:r>
          </a:p>
          <a:p>
            <a:pPr fontAlgn="base">
              <a:buFont typeface="Arial" panose="020B0604020202020204" pitchFamily="34" charset="0"/>
              <a:buChar char="•"/>
            </a:pPr>
            <a:endParaRPr lang="en-GB" dirty="0">
              <a:solidFill>
                <a:srgbClr val="686868"/>
              </a:solidFill>
              <a:latin typeface="inherit"/>
            </a:endParaRPr>
          </a:p>
          <a:p>
            <a:pPr fontAlgn="base">
              <a:buFont typeface="Arial" panose="020B0604020202020204" pitchFamily="34" charset="0"/>
              <a:buChar char="•"/>
            </a:pPr>
            <a:r>
              <a:rPr lang="en-GB" b="1" i="1" dirty="0">
                <a:solidFill>
                  <a:srgbClr val="0000FF"/>
                </a:solidFill>
                <a:latin typeface="inherit"/>
              </a:rPr>
              <a:t>onTestFailedButWithinSuccessPercentage</a:t>
            </a:r>
            <a:r>
              <a:rPr lang="en-GB" b="1" dirty="0">
                <a:solidFill>
                  <a:srgbClr val="000000"/>
                </a:solidFill>
                <a:latin typeface="inherit"/>
              </a:rPr>
              <a:t>– </a:t>
            </a:r>
            <a:r>
              <a:rPr lang="en-GB" dirty="0">
                <a:solidFill>
                  <a:srgbClr val="000000"/>
                </a:solidFill>
                <a:latin typeface="inherit"/>
              </a:rPr>
              <a:t>method is called each time Test fails but is within success </a:t>
            </a:r>
            <a:r>
              <a:rPr lang="en-GB" dirty="0" smtClean="0">
                <a:solidFill>
                  <a:srgbClr val="000000"/>
                </a:solidFill>
                <a:latin typeface="inherit"/>
              </a:rPr>
              <a:t>						percentage</a:t>
            </a:r>
            <a:r>
              <a:rPr lang="en-GB" dirty="0">
                <a:solidFill>
                  <a:srgbClr val="000000"/>
                </a:solidFill>
                <a:latin typeface="inherit"/>
              </a:rPr>
              <a:t>. Invoked each time a method fails but has been </a:t>
            </a:r>
            <a:r>
              <a:rPr lang="en-GB" dirty="0" smtClean="0">
                <a:solidFill>
                  <a:srgbClr val="000000"/>
                </a:solidFill>
                <a:latin typeface="inherit"/>
              </a:rPr>
              <a:t>						annotated </a:t>
            </a:r>
            <a:r>
              <a:rPr lang="en-GB" dirty="0">
                <a:solidFill>
                  <a:srgbClr val="000000"/>
                </a:solidFill>
                <a:latin typeface="inherit"/>
              </a:rPr>
              <a:t>with successPercentage and this failure still keeps it </a:t>
            </a:r>
            <a:r>
              <a:rPr lang="en-GB" dirty="0" smtClean="0">
                <a:solidFill>
                  <a:srgbClr val="000000"/>
                </a:solidFill>
                <a:latin typeface="inherit"/>
              </a:rPr>
              <a:t>					within </a:t>
            </a:r>
            <a:r>
              <a:rPr lang="en-GB" dirty="0">
                <a:solidFill>
                  <a:srgbClr val="000000"/>
                </a:solidFill>
                <a:latin typeface="inherit"/>
              </a:rPr>
              <a:t>the success percentage requested</a:t>
            </a:r>
            <a:r>
              <a:rPr lang="en-GB" dirty="0" smtClean="0">
                <a:solidFill>
                  <a:srgbClr val="000000"/>
                </a:solidFill>
                <a:latin typeface="inherit"/>
              </a:rPr>
              <a:t>.</a:t>
            </a:r>
          </a:p>
          <a:p>
            <a:pPr fontAlgn="base">
              <a:buFont typeface="Arial" panose="020B0604020202020204" pitchFamily="34" charset="0"/>
              <a:buChar char="•"/>
            </a:pPr>
            <a:endParaRPr lang="en-GB" dirty="0">
              <a:solidFill>
                <a:srgbClr val="686868"/>
              </a:solidFill>
              <a:latin typeface="inherit"/>
            </a:endParaRPr>
          </a:p>
          <a:p>
            <a:pPr fontAlgn="base">
              <a:buFont typeface="Arial" panose="020B0604020202020204" pitchFamily="34" charset="0"/>
              <a:buChar char="•"/>
            </a:pPr>
            <a:r>
              <a:rPr lang="en-GB" b="1" i="1" dirty="0" smtClean="0">
                <a:solidFill>
                  <a:srgbClr val="0000FF"/>
                </a:solidFill>
                <a:latin typeface="inherit"/>
              </a:rPr>
              <a:t>on Finish</a:t>
            </a:r>
            <a:r>
              <a:rPr lang="en-GB" b="1" i="1" dirty="0">
                <a:solidFill>
                  <a:srgbClr val="0000FF"/>
                </a:solidFill>
                <a:latin typeface="inherit"/>
              </a:rPr>
              <a:t> </a:t>
            </a:r>
            <a:r>
              <a:rPr lang="en-GB" b="1" dirty="0">
                <a:solidFill>
                  <a:srgbClr val="000000"/>
                </a:solidFill>
                <a:latin typeface="inherit"/>
              </a:rPr>
              <a:t>– </a:t>
            </a:r>
            <a:r>
              <a:rPr lang="en-GB" dirty="0">
                <a:solidFill>
                  <a:srgbClr val="000000"/>
                </a:solidFill>
                <a:latin typeface="inherit"/>
              </a:rPr>
              <a:t>Invoked after all the test methods belonging to the classes inside the tag have run and all their </a:t>
            </a:r>
            <a:r>
              <a:rPr lang="en-GB" dirty="0" smtClean="0">
                <a:solidFill>
                  <a:srgbClr val="000000"/>
                </a:solidFill>
                <a:latin typeface="inherit"/>
              </a:rPr>
              <a:t>	   	      Configuration </a:t>
            </a:r>
            <a:r>
              <a:rPr lang="en-GB" dirty="0">
                <a:solidFill>
                  <a:srgbClr val="000000"/>
                </a:solidFill>
                <a:latin typeface="inherit"/>
              </a:rPr>
              <a:t>methods have been called</a:t>
            </a:r>
            <a:r>
              <a:rPr lang="en-GB" dirty="0" smtClean="0">
                <a:solidFill>
                  <a:srgbClr val="000000"/>
                </a:solidFill>
                <a:latin typeface="inherit"/>
              </a:rPr>
              <a:t>.</a:t>
            </a:r>
          </a:p>
          <a:p>
            <a:pPr fontAlgn="base">
              <a:buFont typeface="Arial" panose="020B0604020202020204" pitchFamily="34" charset="0"/>
              <a:buChar char="•"/>
            </a:pPr>
            <a:endParaRPr lang="en-GB" dirty="0">
              <a:solidFill>
                <a:srgbClr val="686868"/>
              </a:solidFill>
              <a:latin typeface="inherit"/>
            </a:endParaRPr>
          </a:p>
          <a:p>
            <a:pPr fontAlgn="base">
              <a:buFont typeface="Arial" panose="020B0604020202020204" pitchFamily="34" charset="0"/>
              <a:buChar char="•"/>
            </a:pPr>
            <a:r>
              <a:rPr lang="en-GB" b="1" i="1" dirty="0">
                <a:solidFill>
                  <a:srgbClr val="0000FF"/>
                </a:solidFill>
                <a:latin typeface="inherit"/>
              </a:rPr>
              <a:t>onTestStart</a:t>
            </a:r>
            <a:r>
              <a:rPr lang="en-GB" b="1" dirty="0">
                <a:solidFill>
                  <a:srgbClr val="000000"/>
                </a:solidFill>
                <a:latin typeface="inherit"/>
              </a:rPr>
              <a:t> –</a:t>
            </a:r>
            <a:r>
              <a:rPr lang="en-GB" dirty="0">
                <a:solidFill>
                  <a:srgbClr val="000000"/>
                </a:solidFill>
                <a:latin typeface="inherit"/>
              </a:rPr>
              <a:t> Invoked each time before a test will be invoked. The ITestResult is only partially filled with the </a:t>
            </a:r>
            <a:r>
              <a:rPr lang="en-GB" dirty="0" smtClean="0">
                <a:solidFill>
                  <a:srgbClr val="000000"/>
                </a:solidFill>
                <a:latin typeface="inherit"/>
              </a:rPr>
              <a:t>	           references </a:t>
            </a:r>
            <a:r>
              <a:rPr lang="en-GB" dirty="0">
                <a:solidFill>
                  <a:srgbClr val="000000"/>
                </a:solidFill>
                <a:latin typeface="inherit"/>
              </a:rPr>
              <a:t>to class, method, start millis, and status</a:t>
            </a:r>
            <a:endParaRPr lang="en-GB" b="0" i="0" dirty="0">
              <a:solidFill>
                <a:srgbClr val="686868"/>
              </a:solidFill>
              <a:effectLst/>
              <a:latin typeface="inherit"/>
            </a:endParaRPr>
          </a:p>
        </p:txBody>
      </p:sp>
    </p:spTree>
    <p:extLst>
      <p:ext uri="{BB962C8B-B14F-4D97-AF65-F5344CB8AC3E}">
        <p14:creationId xmlns:p14="http://schemas.microsoft.com/office/powerpoint/2010/main" val="1185123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7400" y="562739"/>
            <a:ext cx="11099800" cy="2308324"/>
          </a:xfrm>
          <a:prstGeom prst="rect">
            <a:avLst/>
          </a:prstGeom>
        </p:spPr>
        <p:txBody>
          <a:bodyPr wrap="square">
            <a:spAutoFit/>
          </a:bodyPr>
          <a:lstStyle/>
          <a:p>
            <a:pPr fontAlgn="base"/>
            <a:r>
              <a:rPr lang="en-GB" b="1" dirty="0">
                <a:solidFill>
                  <a:srgbClr val="000000"/>
                </a:solidFill>
                <a:latin typeface="inherit"/>
              </a:rPr>
              <a:t>Step 1)</a:t>
            </a:r>
            <a:r>
              <a:rPr lang="en-GB" dirty="0">
                <a:solidFill>
                  <a:srgbClr val="000000"/>
                </a:solidFill>
                <a:latin typeface="inherit"/>
              </a:rPr>
              <a:t> Create a class </a:t>
            </a:r>
            <a:r>
              <a:rPr lang="en-GB" b="1" i="1" dirty="0">
                <a:solidFill>
                  <a:srgbClr val="000000"/>
                </a:solidFill>
                <a:latin typeface="inherit"/>
              </a:rPr>
              <a:t>“ListenerDemo”</a:t>
            </a:r>
            <a:r>
              <a:rPr lang="en-GB" dirty="0">
                <a:solidFill>
                  <a:srgbClr val="000000"/>
                </a:solidFill>
                <a:latin typeface="inherit"/>
              </a:rPr>
              <a:t> that implements </a:t>
            </a:r>
            <a:r>
              <a:rPr lang="en-GB" b="1" i="1" dirty="0">
                <a:solidFill>
                  <a:srgbClr val="000000"/>
                </a:solidFill>
                <a:latin typeface="inherit"/>
              </a:rPr>
              <a:t>‘ITestListener’</a:t>
            </a:r>
            <a:r>
              <a:rPr lang="en-GB" dirty="0">
                <a:solidFill>
                  <a:srgbClr val="000000"/>
                </a:solidFill>
                <a:latin typeface="inherit"/>
              </a:rPr>
              <a:t>. Add methods like </a:t>
            </a:r>
            <a:r>
              <a:rPr lang="en-GB" b="1" i="1" dirty="0">
                <a:solidFill>
                  <a:srgbClr val="000000"/>
                </a:solidFill>
                <a:latin typeface="inherit"/>
              </a:rPr>
              <a:t>onTestFailure, </a:t>
            </a:r>
            <a:endParaRPr lang="en-GB" b="1" i="1" dirty="0" smtClean="0">
              <a:solidFill>
                <a:srgbClr val="000000"/>
              </a:solidFill>
              <a:latin typeface="inherit"/>
            </a:endParaRPr>
          </a:p>
          <a:p>
            <a:pPr fontAlgn="base"/>
            <a:r>
              <a:rPr lang="en-GB" b="1" i="1" dirty="0" smtClean="0">
                <a:solidFill>
                  <a:srgbClr val="000000"/>
                </a:solidFill>
                <a:latin typeface="inherit"/>
              </a:rPr>
              <a:t>onTestSkipped</a:t>
            </a:r>
            <a:r>
              <a:rPr lang="en-GB" b="1" i="1" dirty="0">
                <a:solidFill>
                  <a:srgbClr val="000000"/>
                </a:solidFill>
                <a:latin typeface="inherit"/>
              </a:rPr>
              <a:t>, onTestStart, onTestSuccess</a:t>
            </a:r>
            <a:r>
              <a:rPr lang="en-GB" i="1" dirty="0">
                <a:solidFill>
                  <a:srgbClr val="000000"/>
                </a:solidFill>
                <a:latin typeface="inherit"/>
              </a:rPr>
              <a:t> </a:t>
            </a:r>
            <a:r>
              <a:rPr lang="en-GB" dirty="0">
                <a:solidFill>
                  <a:srgbClr val="000000"/>
                </a:solidFill>
                <a:latin typeface="inherit"/>
              </a:rPr>
              <a:t>to this </a:t>
            </a:r>
            <a:r>
              <a:rPr lang="en-GB" dirty="0" smtClean="0">
                <a:solidFill>
                  <a:srgbClr val="000000"/>
                </a:solidFill>
                <a:latin typeface="inherit"/>
              </a:rPr>
              <a:t>class</a:t>
            </a:r>
          </a:p>
          <a:p>
            <a:pPr fontAlgn="base"/>
            <a:endParaRPr lang="en-GB" dirty="0">
              <a:solidFill>
                <a:srgbClr val="686868"/>
              </a:solidFill>
              <a:latin typeface="Open Sans"/>
            </a:endParaRPr>
          </a:p>
          <a:p>
            <a:pPr fontAlgn="base"/>
            <a:r>
              <a:rPr lang="en-GB" b="1" dirty="0">
                <a:solidFill>
                  <a:srgbClr val="000000"/>
                </a:solidFill>
                <a:latin typeface="inherit"/>
              </a:rPr>
              <a:t>Step 2)</a:t>
            </a:r>
            <a:r>
              <a:rPr lang="en-GB" dirty="0">
                <a:solidFill>
                  <a:srgbClr val="000000"/>
                </a:solidFill>
                <a:latin typeface="inherit"/>
              </a:rPr>
              <a:t> Create another class </a:t>
            </a:r>
            <a:r>
              <a:rPr lang="en-GB" b="1" i="1" dirty="0">
                <a:solidFill>
                  <a:srgbClr val="000000"/>
                </a:solidFill>
                <a:latin typeface="inherit"/>
              </a:rPr>
              <a:t>“ListenerTestCases”</a:t>
            </a:r>
            <a:r>
              <a:rPr lang="en-GB" dirty="0">
                <a:solidFill>
                  <a:srgbClr val="000000"/>
                </a:solidFill>
                <a:latin typeface="inherit"/>
              </a:rPr>
              <a:t> for the login process automation. Selenium will execute these ‘TestCases’ to login automatically</a:t>
            </a:r>
            <a:r>
              <a:rPr lang="en-GB" dirty="0" smtClean="0">
                <a:solidFill>
                  <a:srgbClr val="000000"/>
                </a:solidFill>
                <a:latin typeface="inherit"/>
              </a:rPr>
              <a:t>.</a:t>
            </a:r>
          </a:p>
          <a:p>
            <a:pPr fontAlgn="base"/>
            <a:endParaRPr lang="en-GB" dirty="0">
              <a:solidFill>
                <a:srgbClr val="686868"/>
              </a:solidFill>
              <a:latin typeface="Open Sans"/>
            </a:endParaRPr>
          </a:p>
          <a:p>
            <a:pPr fontAlgn="base"/>
            <a:r>
              <a:rPr lang="en-GB" b="1" dirty="0">
                <a:solidFill>
                  <a:srgbClr val="000000"/>
                </a:solidFill>
                <a:latin typeface="inherit"/>
              </a:rPr>
              <a:t>Step 3)</a:t>
            </a:r>
            <a:r>
              <a:rPr lang="en-GB" dirty="0">
                <a:solidFill>
                  <a:srgbClr val="000000"/>
                </a:solidFill>
                <a:latin typeface="inherit"/>
              </a:rPr>
              <a:t> Next, implement this listener in our regular project class i.e. </a:t>
            </a:r>
            <a:r>
              <a:rPr lang="en-GB" b="1" i="1" dirty="0">
                <a:solidFill>
                  <a:srgbClr val="000000"/>
                </a:solidFill>
                <a:latin typeface="inherit"/>
              </a:rPr>
              <a:t>“ListenerTestCases “</a:t>
            </a:r>
            <a:r>
              <a:rPr lang="en-GB" dirty="0">
                <a:solidFill>
                  <a:srgbClr val="000000"/>
                </a:solidFill>
                <a:latin typeface="inherit"/>
              </a:rPr>
              <a:t>. There are two different ways to connect to the class and interface.</a:t>
            </a:r>
            <a:endParaRPr lang="en-GB" b="0" i="0" dirty="0">
              <a:solidFill>
                <a:srgbClr val="686868"/>
              </a:solidFill>
              <a:effectLst/>
              <a:latin typeface="Open Sans"/>
            </a:endParaRPr>
          </a:p>
        </p:txBody>
      </p:sp>
      <p:pic>
        <p:nvPicPr>
          <p:cNvPr id="4" name="Picture 3"/>
          <p:cNvPicPr>
            <a:picLocks noChangeAspect="1"/>
          </p:cNvPicPr>
          <p:nvPr/>
        </p:nvPicPr>
        <p:blipFill>
          <a:blip r:embed="rId2"/>
          <a:stretch>
            <a:fillRect/>
          </a:stretch>
        </p:blipFill>
        <p:spPr>
          <a:xfrm>
            <a:off x="2824162" y="3556000"/>
            <a:ext cx="6315075" cy="914400"/>
          </a:xfrm>
          <a:prstGeom prst="rect">
            <a:avLst/>
          </a:prstGeom>
        </p:spPr>
      </p:pic>
    </p:spTree>
    <p:extLst>
      <p:ext uri="{BB962C8B-B14F-4D97-AF65-F5344CB8AC3E}">
        <p14:creationId xmlns:p14="http://schemas.microsoft.com/office/powerpoint/2010/main" val="12047227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988216154"/>
              </p:ext>
            </p:extLst>
          </p:nvPr>
        </p:nvGraphicFramePr>
        <p:xfrm>
          <a:off x="714375" y="350838"/>
          <a:ext cx="3829050" cy="5418137"/>
        </p:xfrm>
        <a:graphic>
          <a:graphicData uri="http://schemas.openxmlformats.org/presentationml/2006/ole">
            <mc:AlternateContent xmlns:mc="http://schemas.openxmlformats.org/markup-compatibility/2006">
              <mc:Choice xmlns:v="urn:schemas-microsoft-com:vml" Requires="v">
                <p:oleObj spid="_x0000_s31802"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714375" y="350838"/>
                        <a:ext cx="3829050" cy="5418137"/>
                      </a:xfrm>
                      <a:prstGeom prst="rect">
                        <a:avLst/>
                      </a:prstGeom>
                    </p:spPr>
                  </p:pic>
                </p:oleObj>
              </mc:Fallback>
            </mc:AlternateContent>
          </a:graphicData>
        </a:graphic>
      </p:graphicFrame>
      <p:sp>
        <p:nvSpPr>
          <p:cNvPr id="4" name="TextBox 3"/>
          <p:cNvSpPr txBox="1"/>
          <p:nvPr/>
        </p:nvSpPr>
        <p:spPr>
          <a:xfrm>
            <a:off x="939800" y="6146800"/>
            <a:ext cx="3594100" cy="369332"/>
          </a:xfrm>
          <a:prstGeom prst="rect">
            <a:avLst/>
          </a:prstGeom>
          <a:noFill/>
        </p:spPr>
        <p:txBody>
          <a:bodyPr wrap="square" rtlCol="0">
            <a:spAutoFit/>
          </a:bodyPr>
          <a:lstStyle/>
          <a:p>
            <a:r>
              <a:rPr lang="en-IN" dirty="0" err="1"/>
              <a:t>ListenerDemo</a:t>
            </a:r>
            <a:endParaRPr lang="en-IN" dirty="0"/>
          </a:p>
        </p:txBody>
      </p:sp>
      <p:graphicFrame>
        <p:nvGraphicFramePr>
          <p:cNvPr id="5" name="Object 4"/>
          <p:cNvGraphicFramePr>
            <a:graphicFrameLocks noChangeAspect="1"/>
          </p:cNvGraphicFramePr>
          <p:nvPr>
            <p:extLst>
              <p:ext uri="{D42A27DB-BD31-4B8C-83A1-F6EECF244321}">
                <p14:modId xmlns:p14="http://schemas.microsoft.com/office/powerpoint/2010/main" val="2466734130"/>
              </p:ext>
            </p:extLst>
          </p:nvPr>
        </p:nvGraphicFramePr>
        <p:xfrm>
          <a:off x="6975475" y="439738"/>
          <a:ext cx="3829050" cy="5418137"/>
        </p:xfrm>
        <a:graphic>
          <a:graphicData uri="http://schemas.openxmlformats.org/presentationml/2006/ole">
            <mc:AlternateContent xmlns:mc="http://schemas.openxmlformats.org/markup-compatibility/2006">
              <mc:Choice xmlns:v="urn:schemas-microsoft-com:vml" Requires="v">
                <p:oleObj spid="_x0000_s31803" name="Acrobat Document" r:id="rId5" imgW="5667219" imgH="8019658" progId="Acrobat.Document.DC">
                  <p:embed/>
                </p:oleObj>
              </mc:Choice>
              <mc:Fallback>
                <p:oleObj name="Acrobat Document" r:id="rId5" imgW="5667219" imgH="8019658" progId="Acrobat.Document.DC">
                  <p:embed/>
                  <p:pic>
                    <p:nvPicPr>
                      <p:cNvPr id="0" name=""/>
                      <p:cNvPicPr/>
                      <p:nvPr/>
                    </p:nvPicPr>
                    <p:blipFill>
                      <a:blip r:embed="rId6"/>
                      <a:stretch>
                        <a:fillRect/>
                      </a:stretch>
                    </p:blipFill>
                    <p:spPr>
                      <a:xfrm>
                        <a:off x="6975475" y="439738"/>
                        <a:ext cx="3829050" cy="5418137"/>
                      </a:xfrm>
                      <a:prstGeom prst="rect">
                        <a:avLst/>
                      </a:prstGeom>
                    </p:spPr>
                  </p:pic>
                </p:oleObj>
              </mc:Fallback>
            </mc:AlternateContent>
          </a:graphicData>
        </a:graphic>
      </p:graphicFrame>
      <p:sp>
        <p:nvSpPr>
          <p:cNvPr id="6" name="TextBox 5"/>
          <p:cNvSpPr txBox="1"/>
          <p:nvPr/>
        </p:nvSpPr>
        <p:spPr>
          <a:xfrm>
            <a:off x="7175500" y="6146800"/>
            <a:ext cx="3517900" cy="369332"/>
          </a:xfrm>
          <a:prstGeom prst="rect">
            <a:avLst/>
          </a:prstGeom>
          <a:noFill/>
        </p:spPr>
        <p:txBody>
          <a:bodyPr wrap="square" rtlCol="0">
            <a:spAutoFit/>
          </a:bodyPr>
          <a:lstStyle/>
          <a:p>
            <a:r>
              <a:rPr lang="en-IN" dirty="0" err="1"/>
              <a:t>ListenerTestCases</a:t>
            </a:r>
            <a:endParaRPr lang="en-IN" dirty="0"/>
          </a:p>
        </p:txBody>
      </p:sp>
    </p:spTree>
    <p:extLst>
      <p:ext uri="{BB962C8B-B14F-4D97-AF65-F5344CB8AC3E}">
        <p14:creationId xmlns:p14="http://schemas.microsoft.com/office/powerpoint/2010/main" val="1424126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581025"/>
            <a:ext cx="10515600" cy="4351338"/>
          </a:xfrm>
        </p:spPr>
        <p:txBody>
          <a:bodyPr>
            <a:normAutofit fontScale="92500" lnSpcReduction="20000"/>
          </a:bodyPr>
          <a:lstStyle/>
          <a:p>
            <a:pPr fontAlgn="base"/>
            <a:r>
              <a:rPr lang="en-GB" sz="2400" b="1" dirty="0">
                <a:solidFill>
                  <a:srgbClr val="0070C0"/>
                </a:solidFill>
              </a:rPr>
              <a:t>5. Assert.assertTrue(condition)</a:t>
            </a:r>
            <a:r>
              <a:rPr lang="en-GB" sz="2400" dirty="0" smtClean="0"/>
              <a:t> – It takes one boolean argument and checks that a condition is true or not. If not, it will fail the test and an AssertionError is thrown.</a:t>
            </a:r>
          </a:p>
          <a:p>
            <a:pPr fontAlgn="base"/>
            <a:r>
              <a:rPr lang="en-GB" sz="2400" b="1" dirty="0">
                <a:solidFill>
                  <a:srgbClr val="0070C0"/>
                </a:solidFill>
              </a:rPr>
              <a:t>6. Assert.assertTrue(condition, message)</a:t>
            </a:r>
            <a:r>
              <a:rPr lang="en-GB" sz="2400" dirty="0" smtClean="0"/>
              <a:t> – It takes one boolean argument and checks that a condition is true or not. If not, it will fail the test and an AssertionError is thrown with message provided as argument.</a:t>
            </a:r>
          </a:p>
          <a:p>
            <a:pPr fontAlgn="base"/>
            <a:r>
              <a:rPr lang="en-GB" sz="2400" b="1" dirty="0">
                <a:solidFill>
                  <a:srgbClr val="0070C0"/>
                </a:solidFill>
              </a:rPr>
              <a:t>7. Assert.assertFalse(condition) </a:t>
            </a:r>
            <a:r>
              <a:rPr lang="en-GB" sz="2400" dirty="0" smtClean="0"/>
              <a:t>– It takes one boolean argument and checks that a condition is false or not. If not, it will fail the test and an AssertionError is thrown.</a:t>
            </a:r>
          </a:p>
          <a:p>
            <a:pPr fontAlgn="base"/>
            <a:r>
              <a:rPr lang="en-GB" sz="2400" b="1" dirty="0">
                <a:solidFill>
                  <a:srgbClr val="0070C0"/>
                </a:solidFill>
              </a:rPr>
              <a:t>8. Assert.assertFalse(condition, message) </a:t>
            </a:r>
            <a:r>
              <a:rPr lang="en-GB" sz="2400" dirty="0" smtClean="0"/>
              <a:t>– It takes one boolean argument and checks that a condition is false or not. If not, it will fail the test and an AssertionError is thrown with message provided as argument.</a:t>
            </a:r>
          </a:p>
          <a:p>
            <a:pPr fontAlgn="base"/>
            <a:r>
              <a:rPr lang="en-GB" sz="2400" b="1" dirty="0">
                <a:solidFill>
                  <a:srgbClr val="0070C0"/>
                </a:solidFill>
              </a:rPr>
              <a:t>9. Assert.assertSame(String actual, String expected)</a:t>
            </a:r>
            <a:r>
              <a:rPr lang="en-GB" sz="2400" dirty="0" smtClean="0"/>
              <a:t> – It asserts that two objects refer to the same object. If they do not, an AssertionError is thrown.</a:t>
            </a:r>
          </a:p>
          <a:p>
            <a:pPr fontAlgn="base"/>
            <a:r>
              <a:rPr lang="en-GB" sz="2400" b="1" dirty="0">
                <a:solidFill>
                  <a:srgbClr val="0070C0"/>
                </a:solidFill>
              </a:rPr>
              <a:t>10. Assert.assertNotSame(String actual, String expected) </a:t>
            </a:r>
            <a:r>
              <a:rPr lang="en-GB" sz="2400" dirty="0" smtClean="0"/>
              <a:t>– It asserts that two objects do not refer to the same object. If they do, an AssertionError is thrown.</a:t>
            </a:r>
          </a:p>
          <a:p>
            <a:endParaRPr lang="en-IN" dirty="0"/>
          </a:p>
        </p:txBody>
      </p:sp>
    </p:spTree>
    <p:extLst>
      <p:ext uri="{BB962C8B-B14F-4D97-AF65-F5344CB8AC3E}">
        <p14:creationId xmlns:p14="http://schemas.microsoft.com/office/powerpoint/2010/main" val="1560714810"/>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12800" y="555536"/>
            <a:ext cx="11188700" cy="646331"/>
          </a:xfrm>
          <a:prstGeom prst="rect">
            <a:avLst/>
          </a:prstGeom>
        </p:spPr>
        <p:txBody>
          <a:bodyPr wrap="square">
            <a:spAutoFit/>
          </a:bodyPr>
          <a:lstStyle/>
          <a:p>
            <a:r>
              <a:rPr lang="en-GB" dirty="0">
                <a:solidFill>
                  <a:srgbClr val="000000"/>
                </a:solidFill>
                <a:latin typeface="Open Sans"/>
              </a:rPr>
              <a:t>In the </a:t>
            </a:r>
            <a:r>
              <a:rPr lang="en-GB" dirty="0" smtClean="0">
                <a:solidFill>
                  <a:srgbClr val="000000"/>
                </a:solidFill>
                <a:latin typeface="Open Sans"/>
              </a:rPr>
              <a:t>above </a:t>
            </a:r>
            <a:r>
              <a:rPr lang="en-GB" dirty="0">
                <a:solidFill>
                  <a:srgbClr val="000000"/>
                </a:solidFill>
                <a:latin typeface="Open Sans"/>
              </a:rPr>
              <a:t>test, there are 2 test cases. One Test passes and another fails. When we are executing ListenerTestCases, it will call the ListenersDemo internally.</a:t>
            </a:r>
            <a:endParaRPr lang="en-IN" dirty="0"/>
          </a:p>
        </p:txBody>
      </p:sp>
      <p:pic>
        <p:nvPicPr>
          <p:cNvPr id="32770" name="Picture 2" descr="https://qaautomationexpert.files.wordpress.com/2021/02/image-21.png?w=6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275" y="2052637"/>
            <a:ext cx="6096000" cy="22098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12800" y="4571137"/>
            <a:ext cx="10452100" cy="1200329"/>
          </a:xfrm>
          <a:prstGeom prst="rect">
            <a:avLst/>
          </a:prstGeom>
        </p:spPr>
        <p:txBody>
          <a:bodyPr wrap="square">
            <a:spAutoFit/>
          </a:bodyPr>
          <a:lstStyle/>
          <a:p>
            <a:r>
              <a:rPr lang="en-GB" dirty="0">
                <a:solidFill>
                  <a:srgbClr val="000000"/>
                </a:solidFill>
                <a:latin typeface="Open Sans"/>
              </a:rPr>
              <a:t>There is another way to execute the Listener class, which is using testng.xml. There is a Listener class named “</a:t>
            </a:r>
            <a:r>
              <a:rPr lang="en-GB" b="1" i="1" dirty="0">
                <a:solidFill>
                  <a:srgbClr val="000000"/>
                </a:solidFill>
                <a:latin typeface="inherit"/>
              </a:rPr>
              <a:t>ListenerDemo</a:t>
            </a:r>
            <a:r>
              <a:rPr lang="en-GB" dirty="0">
                <a:solidFill>
                  <a:srgbClr val="000000"/>
                </a:solidFill>
                <a:latin typeface="Open Sans"/>
              </a:rPr>
              <a:t>” where the implementation of various methods of the listener is present. If we want to run the tests using testng.xml, then there is no need of mentioning Listeners in the ListenerTestCases class.</a:t>
            </a:r>
            <a:endParaRPr lang="en-IN" dirty="0"/>
          </a:p>
        </p:txBody>
      </p:sp>
    </p:spTree>
    <p:extLst>
      <p:ext uri="{BB962C8B-B14F-4D97-AF65-F5344CB8AC3E}">
        <p14:creationId xmlns:p14="http://schemas.microsoft.com/office/powerpoint/2010/main" val="19558307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a:solidFill>
                  <a:srgbClr val="7030A0"/>
                </a:solidFill>
              </a:rPr>
              <a:t>How to Retry failed tests in TestNG – IRetryAnalyzer</a:t>
            </a:r>
            <a:br>
              <a:rPr lang="en-GB" sz="2800" b="1" dirty="0">
                <a:solidFill>
                  <a:srgbClr val="7030A0"/>
                </a:solidFill>
              </a:rPr>
            </a:br>
            <a:endParaRPr lang="en-IN" sz="2800" dirty="0">
              <a:solidFill>
                <a:srgbClr val="7030A0"/>
              </a:solidFill>
            </a:endParaRPr>
          </a:p>
        </p:txBody>
      </p:sp>
      <p:sp>
        <p:nvSpPr>
          <p:cNvPr id="3" name="Rectangle 2"/>
          <p:cNvSpPr/>
          <p:nvPr/>
        </p:nvSpPr>
        <p:spPr>
          <a:xfrm>
            <a:off x="838200" y="1464439"/>
            <a:ext cx="10782300" cy="2031325"/>
          </a:xfrm>
          <a:prstGeom prst="rect">
            <a:avLst/>
          </a:prstGeom>
        </p:spPr>
        <p:txBody>
          <a:bodyPr wrap="square">
            <a:spAutoFit/>
          </a:bodyPr>
          <a:lstStyle/>
          <a:p>
            <a:pPr fontAlgn="base"/>
            <a:r>
              <a:rPr lang="en-GB" dirty="0">
                <a:latin typeface="Open Sans"/>
              </a:rPr>
              <a:t>Imagine a scenario where we need to run a test suite consisting of 100 tests and a few tests failed as a result of a known intermittent environment issue. We know that these tests can pass if rerun a couple of times. So, in this case, the retry functionality of TestNG comes to the rescue. This is one of the best and most frequently used functionality.</a:t>
            </a:r>
          </a:p>
          <a:p>
            <a:pPr fontAlgn="base"/>
            <a:endParaRPr lang="en-GB" dirty="0" smtClean="0">
              <a:latin typeface="Open Sans"/>
            </a:endParaRPr>
          </a:p>
          <a:p>
            <a:pPr fontAlgn="base"/>
            <a:r>
              <a:rPr lang="en-GB" dirty="0" smtClean="0">
                <a:latin typeface="Open Sans"/>
              </a:rPr>
              <a:t>In </a:t>
            </a:r>
            <a:r>
              <a:rPr lang="en-GB" dirty="0">
                <a:latin typeface="Open Sans"/>
              </a:rPr>
              <a:t>this tutorial let us study how we can implement retry on failed tests in TestNG. In order to achieve this, we have to first understand the </a:t>
            </a:r>
            <a:r>
              <a:rPr lang="en-GB" b="1" i="1" dirty="0">
                <a:latin typeface="inherit"/>
              </a:rPr>
              <a:t>org.testng.IRetryAnalyzer</a:t>
            </a:r>
            <a:r>
              <a:rPr lang="en-GB" dirty="0">
                <a:latin typeface="Open Sans"/>
              </a:rPr>
              <a:t> interface.</a:t>
            </a:r>
            <a:endParaRPr lang="en-GB" b="0" i="0" dirty="0">
              <a:effectLst/>
              <a:latin typeface="Open Sans"/>
            </a:endParaRPr>
          </a:p>
        </p:txBody>
      </p:sp>
      <p:sp>
        <p:nvSpPr>
          <p:cNvPr id="4" name="Rectangle 3"/>
          <p:cNvSpPr/>
          <p:nvPr/>
        </p:nvSpPr>
        <p:spPr>
          <a:xfrm>
            <a:off x="952500" y="3818235"/>
            <a:ext cx="10807700" cy="646331"/>
          </a:xfrm>
          <a:prstGeom prst="rect">
            <a:avLst/>
          </a:prstGeom>
        </p:spPr>
        <p:txBody>
          <a:bodyPr wrap="square">
            <a:spAutoFit/>
          </a:bodyPr>
          <a:lstStyle/>
          <a:p>
            <a:r>
              <a:rPr lang="en-GB" b="1" i="1" dirty="0">
                <a:solidFill>
                  <a:srgbClr val="000000"/>
                </a:solidFill>
                <a:latin typeface="inherit"/>
              </a:rPr>
              <a:t>IRetryAnalyzer</a:t>
            </a:r>
            <a:r>
              <a:rPr lang="en-GB" dirty="0">
                <a:solidFill>
                  <a:srgbClr val="000000"/>
                </a:solidFill>
                <a:latin typeface="Open Sans"/>
              </a:rPr>
              <a:t> – It is an interface to implement to be able to have a chance to retry a failed test. The definition of this interface is</a:t>
            </a:r>
            <a:endParaRPr lang="en-IN" dirty="0"/>
          </a:p>
        </p:txBody>
      </p:sp>
      <p:pic>
        <p:nvPicPr>
          <p:cNvPr id="5" name="Picture 4"/>
          <p:cNvPicPr>
            <a:picLocks noChangeAspect="1"/>
          </p:cNvPicPr>
          <p:nvPr/>
        </p:nvPicPr>
        <p:blipFill>
          <a:blip r:embed="rId2"/>
          <a:stretch>
            <a:fillRect/>
          </a:stretch>
        </p:blipFill>
        <p:spPr>
          <a:xfrm>
            <a:off x="952500" y="4595078"/>
            <a:ext cx="6800850" cy="1943100"/>
          </a:xfrm>
          <a:prstGeom prst="rect">
            <a:avLst/>
          </a:prstGeom>
        </p:spPr>
      </p:pic>
    </p:spTree>
    <p:extLst>
      <p:ext uri="{BB962C8B-B14F-4D97-AF65-F5344CB8AC3E}">
        <p14:creationId xmlns:p14="http://schemas.microsoft.com/office/powerpoint/2010/main" val="38669689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300" y="425440"/>
            <a:ext cx="11353800" cy="2308324"/>
          </a:xfrm>
          <a:prstGeom prst="rect">
            <a:avLst/>
          </a:prstGeom>
        </p:spPr>
        <p:txBody>
          <a:bodyPr wrap="square">
            <a:spAutoFit/>
          </a:bodyPr>
          <a:lstStyle/>
          <a:p>
            <a:pPr fontAlgn="base"/>
            <a:r>
              <a:rPr lang="en-GB" dirty="0">
                <a:latin typeface="Open Sans"/>
              </a:rPr>
              <a:t>This method implementation returns true if you want to re-execute your failed test and false if you don’t want to re-execute your test</a:t>
            </a:r>
            <a:r>
              <a:rPr lang="en-GB" dirty="0" smtClean="0">
                <a:latin typeface="Open Sans"/>
              </a:rPr>
              <a:t>.</a:t>
            </a:r>
          </a:p>
          <a:p>
            <a:pPr fontAlgn="base"/>
            <a:endParaRPr lang="en-GB" dirty="0">
              <a:latin typeface="Open Sans"/>
            </a:endParaRPr>
          </a:p>
          <a:p>
            <a:pPr fontAlgn="base"/>
            <a:r>
              <a:rPr lang="en-GB" dirty="0">
                <a:latin typeface="Open Sans"/>
              </a:rPr>
              <a:t>When you bind a retry analyzer to a test, TestNG automatically invokes the retry analyzer to determine if TestNG can retry a test case again in an attempt to see if the test that just fails now passes. Here is how you use a retry analyzer:</a:t>
            </a:r>
          </a:p>
          <a:p>
            <a:pPr fontAlgn="base">
              <a:buFont typeface="+mj-lt"/>
              <a:buAutoNum type="arabicPeriod"/>
            </a:pPr>
            <a:r>
              <a:rPr lang="en-GB" dirty="0">
                <a:latin typeface="inherit"/>
              </a:rPr>
              <a:t>Bind this implementation to the @Test annotation for e.g., </a:t>
            </a:r>
            <a:r>
              <a:rPr lang="en-GB" b="1" i="1" dirty="0">
                <a:latin typeface="inherit"/>
              </a:rPr>
              <a:t>@Test(retryAnalyzer = Retry.class)</a:t>
            </a:r>
            <a:endParaRPr lang="en-GB" dirty="0">
              <a:latin typeface="inherit"/>
            </a:endParaRPr>
          </a:p>
          <a:p>
            <a:pPr fontAlgn="base">
              <a:buFont typeface="+mj-lt"/>
              <a:buAutoNum type="arabicPeriod"/>
            </a:pPr>
            <a:r>
              <a:rPr lang="en-GB" dirty="0">
                <a:latin typeface="inherit"/>
              </a:rPr>
              <a:t>Build an implementation of the interface </a:t>
            </a:r>
            <a:r>
              <a:rPr lang="en-GB" b="1" i="1" dirty="0">
                <a:latin typeface="inherit"/>
              </a:rPr>
              <a:t>org.testng.IRetryAnalyzer</a:t>
            </a:r>
            <a:endParaRPr lang="en-GB" b="0" i="0" dirty="0">
              <a:effectLst/>
              <a:latin typeface="inherit"/>
            </a:endParaRPr>
          </a:p>
        </p:txBody>
      </p:sp>
      <p:sp>
        <p:nvSpPr>
          <p:cNvPr id="4" name="Rectangle 3"/>
          <p:cNvSpPr/>
          <p:nvPr/>
        </p:nvSpPr>
        <p:spPr>
          <a:xfrm>
            <a:off x="520700" y="3310235"/>
            <a:ext cx="10274300" cy="923330"/>
          </a:xfrm>
          <a:prstGeom prst="rect">
            <a:avLst/>
          </a:prstGeom>
        </p:spPr>
        <p:txBody>
          <a:bodyPr wrap="square">
            <a:spAutoFit/>
          </a:bodyPr>
          <a:lstStyle/>
          <a:p>
            <a:pPr fontAlgn="base"/>
            <a:r>
              <a:rPr lang="en-GB" b="1" dirty="0">
                <a:solidFill>
                  <a:srgbClr val="0000EE"/>
                </a:solidFill>
                <a:latin typeface="Montserrat"/>
              </a:rPr>
              <a:t>1. </a:t>
            </a:r>
            <a:r>
              <a:rPr lang="en-GB" b="1" i="1" dirty="0">
                <a:solidFill>
                  <a:srgbClr val="0000EE"/>
                </a:solidFill>
                <a:latin typeface="inherit"/>
              </a:rPr>
              <a:t>Add IRetryAnalyzer to the @Test</a:t>
            </a:r>
            <a:r>
              <a:rPr lang="en-GB" b="1" dirty="0">
                <a:solidFill>
                  <a:srgbClr val="0000EE"/>
                </a:solidFill>
                <a:latin typeface="Montserrat"/>
              </a:rPr>
              <a:t> </a:t>
            </a:r>
            <a:r>
              <a:rPr lang="en-GB" b="1" i="1" dirty="0" smtClean="0">
                <a:solidFill>
                  <a:srgbClr val="0000EE"/>
                </a:solidFill>
                <a:latin typeface="inherit"/>
              </a:rPr>
              <a:t>Annotation</a:t>
            </a:r>
          </a:p>
          <a:p>
            <a:pPr fontAlgn="base"/>
            <a:endParaRPr lang="en-GB" b="1" dirty="0">
              <a:solidFill>
                <a:srgbClr val="0000EE"/>
              </a:solidFill>
              <a:latin typeface="Montserrat"/>
            </a:endParaRPr>
          </a:p>
          <a:p>
            <a:pPr fontAlgn="base"/>
            <a:r>
              <a:rPr lang="en-GB" dirty="0">
                <a:latin typeface="Open Sans"/>
              </a:rPr>
              <a:t>First of all, </a:t>
            </a:r>
            <a:r>
              <a:rPr lang="en-GB" b="1" dirty="0">
                <a:latin typeface="inherit"/>
              </a:rPr>
              <a:t>you need to create a class that implements the IRetryAnalyzer</a:t>
            </a:r>
            <a:r>
              <a:rPr lang="en-GB" dirty="0">
                <a:latin typeface="Open Sans"/>
              </a:rPr>
              <a:t> </a:t>
            </a:r>
            <a:endParaRPr lang="en-GB" b="0" i="0" dirty="0">
              <a:effectLst/>
              <a:latin typeface="Open Sans"/>
            </a:endParaRPr>
          </a:p>
        </p:txBody>
      </p:sp>
    </p:spTree>
    <p:extLst>
      <p:ext uri="{BB962C8B-B14F-4D97-AF65-F5344CB8AC3E}">
        <p14:creationId xmlns:p14="http://schemas.microsoft.com/office/powerpoint/2010/main" val="15112417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1120191978"/>
              </p:ext>
            </p:extLst>
          </p:nvPr>
        </p:nvGraphicFramePr>
        <p:xfrm>
          <a:off x="130175" y="185738"/>
          <a:ext cx="3829050" cy="5418137"/>
        </p:xfrm>
        <a:graphic>
          <a:graphicData uri="http://schemas.openxmlformats.org/presentationml/2006/ole">
            <mc:AlternateContent xmlns:mc="http://schemas.openxmlformats.org/markup-compatibility/2006">
              <mc:Choice xmlns:v="urn:schemas-microsoft-com:vml" Requires="v">
                <p:oleObj spid="_x0000_s33819"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130175" y="185738"/>
                        <a:ext cx="3829050" cy="5418137"/>
                      </a:xfrm>
                      <a:prstGeom prst="rect">
                        <a:avLst/>
                      </a:prstGeom>
                    </p:spPr>
                  </p:pic>
                </p:oleObj>
              </mc:Fallback>
            </mc:AlternateContent>
          </a:graphicData>
        </a:graphic>
      </p:graphicFrame>
      <p:sp>
        <p:nvSpPr>
          <p:cNvPr id="4" name="TextBox 3"/>
          <p:cNvSpPr txBox="1"/>
          <p:nvPr/>
        </p:nvSpPr>
        <p:spPr>
          <a:xfrm>
            <a:off x="533400" y="5816600"/>
            <a:ext cx="3425825" cy="369332"/>
          </a:xfrm>
          <a:prstGeom prst="rect">
            <a:avLst/>
          </a:prstGeom>
          <a:noFill/>
        </p:spPr>
        <p:txBody>
          <a:bodyPr wrap="square" rtlCol="0">
            <a:spAutoFit/>
          </a:bodyPr>
          <a:lstStyle/>
          <a:p>
            <a:r>
              <a:rPr lang="en-IN" dirty="0" err="1"/>
              <a:t>IRetryAnalyzer</a:t>
            </a:r>
            <a:endParaRPr lang="en-IN" dirty="0"/>
          </a:p>
        </p:txBody>
      </p:sp>
      <p:sp>
        <p:nvSpPr>
          <p:cNvPr id="5" name="Rectangle 4"/>
          <p:cNvSpPr/>
          <p:nvPr/>
        </p:nvSpPr>
        <p:spPr>
          <a:xfrm>
            <a:off x="5383843" y="958334"/>
            <a:ext cx="6021713" cy="369332"/>
          </a:xfrm>
          <a:prstGeom prst="rect">
            <a:avLst/>
          </a:prstGeom>
        </p:spPr>
        <p:txBody>
          <a:bodyPr wrap="none">
            <a:spAutoFit/>
          </a:bodyPr>
          <a:lstStyle/>
          <a:p>
            <a:pPr fontAlgn="base"/>
            <a:r>
              <a:rPr lang="en-GB" b="1" dirty="0">
                <a:solidFill>
                  <a:srgbClr val="0000EE"/>
                </a:solidFill>
                <a:latin typeface="inherit"/>
              </a:rPr>
              <a:t>Using retryAnalyzer attribute in the @Test annotation</a:t>
            </a:r>
            <a:endParaRPr lang="en-GB" b="1" i="0" dirty="0">
              <a:solidFill>
                <a:srgbClr val="0000EE"/>
              </a:solidFill>
              <a:effectLst/>
              <a:latin typeface="Montserrat"/>
            </a:endParaRPr>
          </a:p>
        </p:txBody>
      </p:sp>
      <p:sp>
        <p:nvSpPr>
          <p:cNvPr id="6" name="Rectangle 5"/>
          <p:cNvSpPr/>
          <p:nvPr/>
        </p:nvSpPr>
        <p:spPr>
          <a:xfrm>
            <a:off x="5383843" y="1735435"/>
            <a:ext cx="6096000" cy="923330"/>
          </a:xfrm>
          <a:prstGeom prst="rect">
            <a:avLst/>
          </a:prstGeom>
        </p:spPr>
        <p:txBody>
          <a:bodyPr>
            <a:spAutoFit/>
          </a:bodyPr>
          <a:lstStyle/>
          <a:p>
            <a:r>
              <a:rPr lang="en-GB" dirty="0">
                <a:solidFill>
                  <a:srgbClr val="000000"/>
                </a:solidFill>
                <a:latin typeface="Open Sans"/>
              </a:rPr>
              <a:t>The next step is to associate your test cases with </a:t>
            </a:r>
            <a:r>
              <a:rPr lang="en-GB" b="1" dirty="0">
                <a:solidFill>
                  <a:srgbClr val="000000"/>
                </a:solidFill>
                <a:latin typeface="Open Sans"/>
              </a:rPr>
              <a:t>IRetryAnalyzer</a:t>
            </a:r>
            <a:r>
              <a:rPr lang="en-GB" dirty="0">
                <a:solidFill>
                  <a:srgbClr val="000000"/>
                </a:solidFill>
                <a:latin typeface="Open Sans"/>
              </a:rPr>
              <a:t>. In order to do this, you need to use the method below.</a:t>
            </a:r>
            <a:endParaRPr lang="en-IN" dirty="0"/>
          </a:p>
        </p:txBody>
      </p:sp>
      <p:pic>
        <p:nvPicPr>
          <p:cNvPr id="7" name="Picture 6"/>
          <p:cNvPicPr>
            <a:picLocks noChangeAspect="1"/>
          </p:cNvPicPr>
          <p:nvPr/>
        </p:nvPicPr>
        <p:blipFill>
          <a:blip r:embed="rId5"/>
          <a:stretch>
            <a:fillRect/>
          </a:stretch>
        </p:blipFill>
        <p:spPr>
          <a:xfrm>
            <a:off x="5267325" y="3059668"/>
            <a:ext cx="4705350" cy="762000"/>
          </a:xfrm>
          <a:prstGeom prst="rect">
            <a:avLst/>
          </a:prstGeom>
        </p:spPr>
      </p:pic>
    </p:spTree>
    <p:extLst>
      <p:ext uri="{BB962C8B-B14F-4D97-AF65-F5344CB8AC3E}">
        <p14:creationId xmlns:p14="http://schemas.microsoft.com/office/powerpoint/2010/main" val="38586388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212170199"/>
              </p:ext>
            </p:extLst>
          </p:nvPr>
        </p:nvGraphicFramePr>
        <p:xfrm>
          <a:off x="0" y="566738"/>
          <a:ext cx="3829050" cy="5418137"/>
        </p:xfrm>
        <a:graphic>
          <a:graphicData uri="http://schemas.openxmlformats.org/presentationml/2006/ole">
            <mc:AlternateContent xmlns:mc="http://schemas.openxmlformats.org/markup-compatibility/2006">
              <mc:Choice xmlns:v="urn:schemas-microsoft-com:vml" Requires="v">
                <p:oleObj spid="_x0000_s34843"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0" y="566738"/>
                        <a:ext cx="3829050" cy="5418137"/>
                      </a:xfrm>
                      <a:prstGeom prst="rect">
                        <a:avLst/>
                      </a:prstGeom>
                    </p:spPr>
                  </p:pic>
                </p:oleObj>
              </mc:Fallback>
            </mc:AlternateContent>
          </a:graphicData>
        </a:graphic>
      </p:graphicFrame>
      <p:sp>
        <p:nvSpPr>
          <p:cNvPr id="4" name="TextBox 3"/>
          <p:cNvSpPr txBox="1"/>
          <p:nvPr/>
        </p:nvSpPr>
        <p:spPr>
          <a:xfrm>
            <a:off x="228600" y="6121400"/>
            <a:ext cx="3975100" cy="369332"/>
          </a:xfrm>
          <a:prstGeom prst="rect">
            <a:avLst/>
          </a:prstGeom>
          <a:noFill/>
        </p:spPr>
        <p:txBody>
          <a:bodyPr wrap="square" rtlCol="0">
            <a:spAutoFit/>
          </a:bodyPr>
          <a:lstStyle/>
          <a:p>
            <a:r>
              <a:rPr lang="en-IN" dirty="0" err="1"/>
              <a:t>RetryFailedTests</a:t>
            </a:r>
            <a:endParaRPr lang="en-IN" dirty="0"/>
          </a:p>
        </p:txBody>
      </p:sp>
      <p:sp>
        <p:nvSpPr>
          <p:cNvPr id="5" name="Rectangle 4"/>
          <p:cNvSpPr/>
          <p:nvPr/>
        </p:nvSpPr>
        <p:spPr>
          <a:xfrm>
            <a:off x="5778500" y="2675641"/>
            <a:ext cx="6096000" cy="1200329"/>
          </a:xfrm>
          <a:prstGeom prst="rect">
            <a:avLst/>
          </a:prstGeom>
        </p:spPr>
        <p:txBody>
          <a:bodyPr>
            <a:spAutoFit/>
          </a:bodyPr>
          <a:lstStyle/>
          <a:p>
            <a:r>
              <a:rPr lang="en-GB" dirty="0">
                <a:solidFill>
                  <a:srgbClr val="000000"/>
                </a:solidFill>
                <a:latin typeface="Open Sans"/>
              </a:rPr>
              <a:t>In </a:t>
            </a:r>
            <a:r>
              <a:rPr lang="en-GB" dirty="0" smtClean="0">
                <a:solidFill>
                  <a:srgbClr val="000000"/>
                </a:solidFill>
                <a:latin typeface="Open Sans"/>
              </a:rPr>
              <a:t>this example</a:t>
            </a:r>
            <a:r>
              <a:rPr lang="en-GB" dirty="0">
                <a:solidFill>
                  <a:srgbClr val="000000"/>
                </a:solidFill>
                <a:latin typeface="Open Sans"/>
              </a:rPr>
              <a:t>, test – verifyLoginPage() will be retried a maximum of 3 times, if the test fails. To run the tests, Right-click on the class and select </a:t>
            </a:r>
            <a:r>
              <a:rPr lang="en-GB" b="1" i="1" dirty="0">
                <a:solidFill>
                  <a:srgbClr val="000000"/>
                </a:solidFill>
                <a:latin typeface="inherit"/>
              </a:rPr>
              <a:t>Run As -&gt;TestNG Suite</a:t>
            </a:r>
            <a:r>
              <a:rPr lang="en-GB" dirty="0">
                <a:solidFill>
                  <a:srgbClr val="000000"/>
                </a:solidFill>
                <a:latin typeface="Open Sans"/>
              </a:rPr>
              <a:t>.</a:t>
            </a:r>
            <a:endParaRPr lang="en-IN" dirty="0"/>
          </a:p>
        </p:txBody>
      </p:sp>
    </p:spTree>
    <p:extLst>
      <p:ext uri="{BB962C8B-B14F-4D97-AF65-F5344CB8AC3E}">
        <p14:creationId xmlns:p14="http://schemas.microsoft.com/office/powerpoint/2010/main" val="6718681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s://qaautomationexpert.files.wordpress.com/2022/07/image-56.png?w=10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481012"/>
            <a:ext cx="10277475"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60374" y="4515535"/>
            <a:ext cx="10277475" cy="369332"/>
          </a:xfrm>
          <a:prstGeom prst="rect">
            <a:avLst/>
          </a:prstGeom>
        </p:spPr>
        <p:txBody>
          <a:bodyPr wrap="square">
            <a:spAutoFit/>
          </a:bodyPr>
          <a:lstStyle/>
          <a:p>
            <a:pPr fontAlgn="base"/>
            <a:r>
              <a:rPr lang="en-GB" b="1" i="1" dirty="0">
                <a:solidFill>
                  <a:srgbClr val="0000EE"/>
                </a:solidFill>
                <a:latin typeface="inherit"/>
              </a:rPr>
              <a:t>2. Implement Interface ITestAnnotationTransformer to retry failed tests</a:t>
            </a:r>
            <a:endParaRPr lang="en-GB" b="1" i="0" dirty="0">
              <a:solidFill>
                <a:srgbClr val="0000EE"/>
              </a:solidFill>
              <a:effectLst/>
              <a:latin typeface="Montserrat"/>
            </a:endParaRPr>
          </a:p>
        </p:txBody>
      </p:sp>
      <p:sp>
        <p:nvSpPr>
          <p:cNvPr id="4" name="Rectangle 3"/>
          <p:cNvSpPr/>
          <p:nvPr/>
        </p:nvSpPr>
        <p:spPr>
          <a:xfrm>
            <a:off x="460374" y="5252135"/>
            <a:ext cx="9509126" cy="369332"/>
          </a:xfrm>
          <a:prstGeom prst="rect">
            <a:avLst/>
          </a:prstGeom>
        </p:spPr>
        <p:txBody>
          <a:bodyPr wrap="square">
            <a:spAutoFit/>
          </a:bodyPr>
          <a:lstStyle/>
          <a:p>
            <a:r>
              <a:rPr lang="en-GB" dirty="0">
                <a:solidFill>
                  <a:srgbClr val="000000"/>
                </a:solidFill>
                <a:latin typeface="Open Sans"/>
              </a:rPr>
              <a:t>In this case, you would need to implement</a:t>
            </a:r>
            <a:r>
              <a:rPr lang="en-GB" b="1" i="1" dirty="0">
                <a:solidFill>
                  <a:srgbClr val="000000"/>
                </a:solidFill>
                <a:latin typeface="inherit"/>
              </a:rPr>
              <a:t> ITestAnnotationTransformer</a:t>
            </a:r>
            <a:r>
              <a:rPr lang="en-GB" dirty="0">
                <a:solidFill>
                  <a:srgbClr val="000000"/>
                </a:solidFill>
                <a:latin typeface="Open Sans"/>
              </a:rPr>
              <a:t> interface. </a:t>
            </a:r>
            <a:endParaRPr lang="en-IN" dirty="0"/>
          </a:p>
        </p:txBody>
      </p:sp>
    </p:spTree>
    <p:extLst>
      <p:ext uri="{BB962C8B-B14F-4D97-AF65-F5344CB8AC3E}">
        <p14:creationId xmlns:p14="http://schemas.microsoft.com/office/powerpoint/2010/main" val="40237420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66775" y="382587"/>
            <a:ext cx="7791450" cy="3476625"/>
          </a:xfrm>
          <a:prstGeom prst="rect">
            <a:avLst/>
          </a:prstGeom>
        </p:spPr>
      </p:pic>
      <p:sp>
        <p:nvSpPr>
          <p:cNvPr id="4" name="Rectangle 3"/>
          <p:cNvSpPr/>
          <p:nvPr/>
        </p:nvSpPr>
        <p:spPr>
          <a:xfrm>
            <a:off x="1181100" y="4313535"/>
            <a:ext cx="10858500" cy="646331"/>
          </a:xfrm>
          <a:prstGeom prst="rect">
            <a:avLst/>
          </a:prstGeom>
        </p:spPr>
        <p:txBody>
          <a:bodyPr wrap="square">
            <a:spAutoFit/>
          </a:bodyPr>
          <a:lstStyle/>
          <a:p>
            <a:r>
              <a:rPr lang="en-GB" b="1" dirty="0">
                <a:solidFill>
                  <a:srgbClr val="000000"/>
                </a:solidFill>
                <a:latin typeface="Open Sans"/>
              </a:rPr>
              <a:t>The transform method </a:t>
            </a:r>
            <a:r>
              <a:rPr lang="en-GB" dirty="0">
                <a:solidFill>
                  <a:srgbClr val="000000"/>
                </a:solidFill>
                <a:latin typeface="Open Sans"/>
              </a:rPr>
              <a:t>is called for every test during the test run. We can use this listener for our retry analyzer as shown below:</a:t>
            </a:r>
            <a:endParaRPr lang="en-IN" dirty="0"/>
          </a:p>
        </p:txBody>
      </p:sp>
    </p:spTree>
    <p:extLst>
      <p:ext uri="{BB962C8B-B14F-4D97-AF65-F5344CB8AC3E}">
        <p14:creationId xmlns:p14="http://schemas.microsoft.com/office/powerpoint/2010/main" val="4260588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39762" y="463550"/>
            <a:ext cx="6772275" cy="2400300"/>
          </a:xfrm>
          <a:prstGeom prst="rect">
            <a:avLst/>
          </a:prstGeom>
        </p:spPr>
      </p:pic>
      <p:sp>
        <p:nvSpPr>
          <p:cNvPr id="4" name="Rectangle 3"/>
          <p:cNvSpPr/>
          <p:nvPr/>
        </p:nvSpPr>
        <p:spPr>
          <a:xfrm>
            <a:off x="784066" y="2863850"/>
            <a:ext cx="5416868" cy="369332"/>
          </a:xfrm>
          <a:prstGeom prst="rect">
            <a:avLst/>
          </a:prstGeom>
        </p:spPr>
        <p:txBody>
          <a:bodyPr wrap="none">
            <a:spAutoFit/>
          </a:bodyPr>
          <a:lstStyle/>
          <a:p>
            <a:r>
              <a:rPr lang="en-GB" dirty="0">
                <a:solidFill>
                  <a:srgbClr val="000000"/>
                </a:solidFill>
                <a:latin typeface="Open Sans"/>
              </a:rPr>
              <a:t>Now let us create a class that contains all the tests.</a:t>
            </a:r>
            <a:endParaRPr lang="en-IN" dirty="0"/>
          </a:p>
        </p:txBody>
      </p:sp>
    </p:spTree>
    <p:extLst>
      <p:ext uri="{BB962C8B-B14F-4D97-AF65-F5344CB8AC3E}">
        <p14:creationId xmlns:p14="http://schemas.microsoft.com/office/powerpoint/2010/main" val="15435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3760842995"/>
              </p:ext>
            </p:extLst>
          </p:nvPr>
        </p:nvGraphicFramePr>
        <p:xfrm>
          <a:off x="282575" y="719138"/>
          <a:ext cx="3829050" cy="5418137"/>
        </p:xfrm>
        <a:graphic>
          <a:graphicData uri="http://schemas.openxmlformats.org/presentationml/2006/ole">
            <mc:AlternateContent xmlns:mc="http://schemas.openxmlformats.org/markup-compatibility/2006">
              <mc:Choice xmlns:v="urn:schemas-microsoft-com:vml" Requires="v">
                <p:oleObj spid="_x0000_s37928"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282575" y="719138"/>
                        <a:ext cx="3829050" cy="5418137"/>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888022599"/>
              </p:ext>
            </p:extLst>
          </p:nvPr>
        </p:nvGraphicFramePr>
        <p:xfrm>
          <a:off x="5934075" y="808038"/>
          <a:ext cx="3829050" cy="5418137"/>
        </p:xfrm>
        <a:graphic>
          <a:graphicData uri="http://schemas.openxmlformats.org/presentationml/2006/ole">
            <mc:AlternateContent xmlns:mc="http://schemas.openxmlformats.org/markup-compatibility/2006">
              <mc:Choice xmlns:v="urn:schemas-microsoft-com:vml" Requires="v">
                <p:oleObj spid="_x0000_s37929" name="Acrobat Document" r:id="rId5" imgW="5667219" imgH="8019658" progId="Acrobat.Document.DC">
                  <p:embed/>
                </p:oleObj>
              </mc:Choice>
              <mc:Fallback>
                <p:oleObj name="Acrobat Document" r:id="rId5" imgW="5667219" imgH="8019658" progId="Acrobat.Document.DC">
                  <p:embed/>
                  <p:pic>
                    <p:nvPicPr>
                      <p:cNvPr id="0" name=""/>
                      <p:cNvPicPr/>
                      <p:nvPr/>
                    </p:nvPicPr>
                    <p:blipFill>
                      <a:blip r:embed="rId6"/>
                      <a:stretch>
                        <a:fillRect/>
                      </a:stretch>
                    </p:blipFill>
                    <p:spPr>
                      <a:xfrm>
                        <a:off x="5934075" y="808038"/>
                        <a:ext cx="3829050" cy="5418137"/>
                      </a:xfrm>
                      <a:prstGeom prst="rect">
                        <a:avLst/>
                      </a:prstGeom>
                    </p:spPr>
                  </p:pic>
                </p:oleObj>
              </mc:Fallback>
            </mc:AlternateContent>
          </a:graphicData>
        </a:graphic>
      </p:graphicFrame>
    </p:spTree>
    <p:extLst>
      <p:ext uri="{BB962C8B-B14F-4D97-AF65-F5344CB8AC3E}">
        <p14:creationId xmlns:p14="http://schemas.microsoft.com/office/powerpoint/2010/main" val="3375965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s://qaautomationexpert.files.wordpress.com/2022/07/image-57.png?w=8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575" y="815975"/>
            <a:ext cx="8248650"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855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60475"/>
          </a:xfrm>
        </p:spPr>
        <p:txBody>
          <a:bodyPr>
            <a:normAutofit fontScale="90000"/>
          </a:bodyPr>
          <a:lstStyle/>
          <a:p>
            <a:r>
              <a:rPr lang="en-GB" b="1" dirty="0"/>
              <a:t>Hard Assert and Soft Assert in TestNG</a:t>
            </a:r>
            <a:br>
              <a:rPr lang="en-GB" b="1" dirty="0"/>
            </a:br>
            <a:endParaRPr lang="en-IN" dirty="0"/>
          </a:p>
        </p:txBody>
      </p:sp>
      <p:sp>
        <p:nvSpPr>
          <p:cNvPr id="3" name="Content Placeholder 2"/>
          <p:cNvSpPr>
            <a:spLocks noGrp="1"/>
          </p:cNvSpPr>
          <p:nvPr>
            <p:ph idx="1"/>
          </p:nvPr>
        </p:nvSpPr>
        <p:spPr/>
        <p:txBody>
          <a:bodyPr/>
          <a:lstStyle/>
          <a:p>
            <a:pPr fontAlgn="base"/>
            <a:r>
              <a:rPr lang="en-GB" b="1" i="1" dirty="0">
                <a:solidFill>
                  <a:srgbClr val="0070C0"/>
                </a:solidFill>
              </a:rPr>
              <a:t>What is Hard Assert?</a:t>
            </a:r>
            <a:endParaRPr lang="en-GB" b="1" dirty="0">
              <a:solidFill>
                <a:srgbClr val="0070C0"/>
              </a:solidFill>
            </a:endParaRPr>
          </a:p>
          <a:p>
            <a:pPr fontAlgn="base"/>
            <a:r>
              <a:rPr lang="en-GB" dirty="0"/>
              <a:t>Hard Assertion throws AssertionError immediately when an Assert Condition fails and moves to the next </a:t>
            </a:r>
            <a:r>
              <a:rPr lang="en-GB" b="1" i="1" dirty="0"/>
              <a:t>@Test</a:t>
            </a:r>
            <a:r>
              <a:rPr lang="en-GB" dirty="0"/>
              <a:t> method</a:t>
            </a:r>
          </a:p>
          <a:p>
            <a:pPr fontAlgn="base"/>
            <a:r>
              <a:rPr lang="en-GB" dirty="0"/>
              <a:t>Suppose, there are 2 assertions in a Test and the first assertion fails, then </a:t>
            </a:r>
            <a:r>
              <a:rPr lang="en-GB" b="1" i="1" dirty="0"/>
              <a:t>HardAssertion </a:t>
            </a:r>
            <a:r>
              <a:rPr lang="en-GB" dirty="0"/>
              <a:t>does not execute the second Assertion Condition and declares the test as failed</a:t>
            </a:r>
          </a:p>
          <a:p>
            <a:pPr fontAlgn="base"/>
            <a:r>
              <a:rPr lang="en-GB" dirty="0"/>
              <a:t>As you can see in the below example, there are 2 assert conditions under Test – </a:t>
            </a:r>
            <a:r>
              <a:rPr lang="en-GB" b="1" i="1" dirty="0" smtClean="0"/>
              <a:t>Assertion Failure()</a:t>
            </a:r>
            <a:r>
              <a:rPr lang="en-GB" dirty="0" smtClean="0"/>
              <a:t>. </a:t>
            </a:r>
            <a:r>
              <a:rPr lang="en-GB" dirty="0"/>
              <a:t>As the first Assert Condition fails, it moved directly to the second test without executing another Assert Condition.</a:t>
            </a:r>
          </a:p>
          <a:p>
            <a:pPr marL="0" indent="0">
              <a:buNone/>
            </a:pPr>
            <a:endParaRPr lang="en-IN" dirty="0"/>
          </a:p>
        </p:txBody>
      </p:sp>
    </p:spTree>
    <p:extLst>
      <p:ext uri="{BB962C8B-B14F-4D97-AF65-F5344CB8AC3E}">
        <p14:creationId xmlns:p14="http://schemas.microsoft.com/office/powerpoint/2010/main" val="2162546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65400" y="98425"/>
            <a:ext cx="10515600" cy="1325563"/>
          </a:xfrm>
        </p:spPr>
        <p:txBody>
          <a:bodyPr/>
          <a:lstStyle/>
          <a:p>
            <a:r>
              <a:rPr lang="en-IN" b="1" dirty="0">
                <a:solidFill>
                  <a:schemeClr val="tx2">
                    <a:lumMod val="75000"/>
                  </a:schemeClr>
                </a:solidFill>
              </a:rPr>
              <a:t>DataProviders in TestNG</a:t>
            </a:r>
            <a:r>
              <a:rPr lang="en-IN" b="1" dirty="0"/>
              <a:t/>
            </a:r>
            <a:br>
              <a:rPr lang="en-IN" b="1" dirty="0"/>
            </a:br>
            <a:endParaRPr lang="en-IN" dirty="0"/>
          </a:p>
        </p:txBody>
      </p:sp>
      <p:sp>
        <p:nvSpPr>
          <p:cNvPr id="3" name="Rectangle 2"/>
          <p:cNvSpPr/>
          <p:nvPr/>
        </p:nvSpPr>
        <p:spPr>
          <a:xfrm>
            <a:off x="673100" y="1194138"/>
            <a:ext cx="10871200" cy="1477328"/>
          </a:xfrm>
          <a:prstGeom prst="rect">
            <a:avLst/>
          </a:prstGeom>
        </p:spPr>
        <p:txBody>
          <a:bodyPr wrap="square">
            <a:spAutoFit/>
          </a:bodyPr>
          <a:lstStyle/>
          <a:p>
            <a:pPr fontAlgn="base"/>
            <a:r>
              <a:rPr lang="en-GB" b="1" dirty="0">
                <a:solidFill>
                  <a:srgbClr val="0000EE"/>
                </a:solidFill>
                <a:latin typeface="inherit"/>
              </a:rPr>
              <a:t>What is </a:t>
            </a:r>
            <a:r>
              <a:rPr lang="en-GB" b="1" dirty="0" smtClean="0">
                <a:solidFill>
                  <a:srgbClr val="0000EE"/>
                </a:solidFill>
                <a:latin typeface="inherit"/>
              </a:rPr>
              <a:t>DataProvider </a:t>
            </a:r>
            <a:r>
              <a:rPr lang="en-GB" b="1" dirty="0">
                <a:solidFill>
                  <a:srgbClr val="0000EE"/>
                </a:solidFill>
                <a:latin typeface="inherit"/>
              </a:rPr>
              <a:t>in TestNG</a:t>
            </a:r>
            <a:r>
              <a:rPr lang="en-GB" b="1" dirty="0" smtClean="0">
                <a:solidFill>
                  <a:srgbClr val="0000EE"/>
                </a:solidFill>
                <a:latin typeface="inherit"/>
              </a:rPr>
              <a:t>?</a:t>
            </a:r>
          </a:p>
          <a:p>
            <a:pPr fontAlgn="base"/>
            <a:endParaRPr lang="en-GB" dirty="0">
              <a:solidFill>
                <a:srgbClr val="0000EE"/>
              </a:solidFill>
              <a:latin typeface="Open Sans"/>
            </a:endParaRPr>
          </a:p>
          <a:p>
            <a:pPr fontAlgn="base"/>
            <a:r>
              <a:rPr lang="en-GB" dirty="0">
                <a:latin typeface="Open Sans"/>
              </a:rPr>
              <a:t>The </a:t>
            </a:r>
            <a:r>
              <a:rPr lang="en-GB" i="1" dirty="0">
                <a:latin typeface="inherit"/>
              </a:rPr>
              <a:t>DataProvider</a:t>
            </a:r>
            <a:r>
              <a:rPr lang="en-GB" dirty="0">
                <a:latin typeface="Open Sans"/>
              </a:rPr>
              <a:t> in TestNG is another way to pass the parameters in the test function, the other one being TestNG parameters. Using DataProvider in TestNG, we can easily inject multiple values into the same test case. It comes inbuilt in TestNG and is popularly used in data-driven frameworks.</a:t>
            </a:r>
            <a:endParaRPr lang="en-GB" b="0" i="0" dirty="0">
              <a:effectLst/>
              <a:latin typeface="Open Sans"/>
            </a:endParaRPr>
          </a:p>
        </p:txBody>
      </p:sp>
      <p:sp>
        <p:nvSpPr>
          <p:cNvPr id="4" name="Rectangle 3"/>
          <p:cNvSpPr/>
          <p:nvPr/>
        </p:nvSpPr>
        <p:spPr>
          <a:xfrm>
            <a:off x="791545" y="3104634"/>
            <a:ext cx="2557110" cy="369332"/>
          </a:xfrm>
          <a:prstGeom prst="rect">
            <a:avLst/>
          </a:prstGeom>
        </p:spPr>
        <p:txBody>
          <a:bodyPr wrap="none">
            <a:spAutoFit/>
          </a:bodyPr>
          <a:lstStyle/>
          <a:p>
            <a:r>
              <a:rPr lang="en-IN" dirty="0">
                <a:solidFill>
                  <a:srgbClr val="000000"/>
                </a:solidFill>
                <a:latin typeface="Open Sans"/>
              </a:rPr>
              <a:t>Syntax of DataProvider</a:t>
            </a:r>
            <a:endParaRPr lang="en-IN" dirty="0"/>
          </a:p>
        </p:txBody>
      </p:sp>
      <p:sp>
        <p:nvSpPr>
          <p:cNvPr id="5" name="Rectangle 2"/>
          <p:cNvSpPr>
            <a:spLocks noChangeArrowheads="1"/>
          </p:cNvSpPr>
          <p:nvPr/>
        </p:nvSpPr>
        <p:spPr bwMode="auto">
          <a:xfrm>
            <a:off x="791545" y="3707079"/>
            <a:ext cx="54864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808080"/>
                </a:solidFill>
                <a:effectLst/>
                <a:latin typeface="Monaco"/>
              </a:rPr>
              <a:t>@DataProvider</a:t>
            </a:r>
            <a:r>
              <a:rPr kumimoji="0" lang="en-US" altLang="en-US" b="0" i="0" u="none" strike="noStrike" cap="none" normalizeH="0" baseline="0" dirty="0" smtClean="0">
                <a:ln>
                  <a:noFill/>
                </a:ln>
                <a:solidFill>
                  <a:srgbClr val="686868"/>
                </a:solidFill>
                <a:effectLst/>
                <a:latin typeface="Monaco"/>
              </a:rPr>
              <a:t> </a:t>
            </a:r>
            <a:r>
              <a:rPr kumimoji="0" lang="en-US" altLang="en-US" b="0" i="0" u="none" strike="noStrike" cap="none" normalizeH="0" baseline="0" dirty="0" smtClean="0">
                <a:ln>
                  <a:noFill/>
                </a:ln>
                <a:solidFill>
                  <a:srgbClr val="000000"/>
                </a:solidFill>
                <a:effectLst/>
                <a:latin typeface="Monaco"/>
              </a:rPr>
              <a:t>(name = </a:t>
            </a:r>
            <a:r>
              <a:rPr kumimoji="0" lang="en-US" altLang="en-US" b="0" i="0" u="none" strike="noStrike" cap="none" normalizeH="0" baseline="0" dirty="0" smtClean="0">
                <a:ln>
                  <a:noFill/>
                </a:ln>
                <a:solidFill>
                  <a:srgbClr val="0000FF"/>
                </a:solidFill>
                <a:effectLst/>
                <a:latin typeface="Monaco"/>
              </a:rPr>
              <a:t>"name_of_dataprovider"</a:t>
            </a:r>
            <a:r>
              <a:rPr kumimoji="0" lang="en-US" altLang="en-US" b="0" i="0" u="none" strike="noStrike" cap="none" normalizeH="0" baseline="0" dirty="0" smtClean="0">
                <a:ln>
                  <a:noFill/>
                </a:ln>
                <a:solidFill>
                  <a:srgbClr val="000000"/>
                </a:solidFill>
                <a:effectLst/>
                <a:latin typeface="Monaco"/>
              </a:rPr>
              <a:t>)</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006699"/>
                </a:solidFill>
                <a:effectLst/>
                <a:latin typeface="Monaco"/>
              </a:rPr>
              <a:t>public</a:t>
            </a:r>
            <a:r>
              <a:rPr kumimoji="0" lang="en-US" altLang="en-US" b="0" i="0" u="none" strike="noStrike" cap="none" normalizeH="0" baseline="0" dirty="0" smtClean="0">
                <a:ln>
                  <a:noFill/>
                </a:ln>
                <a:solidFill>
                  <a:srgbClr val="686868"/>
                </a:solidFill>
                <a:effectLst/>
                <a:latin typeface="Monaco"/>
              </a:rPr>
              <a:t> </a:t>
            </a:r>
            <a:r>
              <a:rPr kumimoji="0" lang="en-US" altLang="en-US" b="0" i="0" u="none" strike="noStrike" cap="none" normalizeH="0" baseline="0" dirty="0" smtClean="0">
                <a:ln>
                  <a:noFill/>
                </a:ln>
                <a:solidFill>
                  <a:srgbClr val="000000"/>
                </a:solidFill>
                <a:effectLst/>
                <a:latin typeface="Monaco"/>
              </a:rPr>
              <a:t>Object[][] dpMethod() {</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686868"/>
                </a:solidFill>
                <a:effectLst/>
                <a:latin typeface="Monaco"/>
              </a:rPr>
              <a:t>    </a:t>
            </a:r>
            <a:r>
              <a:rPr kumimoji="0" lang="en-US" altLang="en-US" b="1" i="0" u="none" strike="noStrike" cap="none" normalizeH="0" baseline="0" dirty="0" smtClean="0">
                <a:ln>
                  <a:noFill/>
                </a:ln>
                <a:solidFill>
                  <a:srgbClr val="006699"/>
                </a:solidFill>
                <a:effectLst/>
                <a:latin typeface="Monaco"/>
              </a:rPr>
              <a:t>return</a:t>
            </a:r>
            <a:r>
              <a:rPr kumimoji="0" lang="en-US" altLang="en-US" b="0" i="0" u="none" strike="noStrike" cap="none" normalizeH="0" baseline="0" dirty="0" smtClean="0">
                <a:ln>
                  <a:noFill/>
                </a:ln>
                <a:solidFill>
                  <a:srgbClr val="686868"/>
                </a:solidFill>
                <a:effectLst/>
                <a:latin typeface="Monaco"/>
              </a:rPr>
              <a:t> </a:t>
            </a:r>
            <a:r>
              <a:rPr kumimoji="0" lang="en-US" altLang="en-US" b="1" i="0" u="none" strike="noStrike" cap="none" normalizeH="0" baseline="0" dirty="0" smtClean="0">
                <a:ln>
                  <a:noFill/>
                </a:ln>
                <a:solidFill>
                  <a:srgbClr val="006699"/>
                </a:solidFill>
                <a:effectLst/>
                <a:latin typeface="Monaco"/>
              </a:rPr>
              <a:t>new</a:t>
            </a:r>
            <a:r>
              <a:rPr kumimoji="0" lang="en-US" altLang="en-US" b="0" i="0" u="none" strike="noStrike" cap="none" normalizeH="0" baseline="0" dirty="0" smtClean="0">
                <a:ln>
                  <a:noFill/>
                </a:ln>
                <a:solidFill>
                  <a:srgbClr val="686868"/>
                </a:solidFill>
                <a:effectLst/>
                <a:latin typeface="Monaco"/>
              </a:rPr>
              <a:t> </a:t>
            </a:r>
            <a:r>
              <a:rPr kumimoji="0" lang="en-US" altLang="en-US" b="0" i="0" u="none" strike="noStrike" cap="none" normalizeH="0" baseline="0" dirty="0" smtClean="0">
                <a:ln>
                  <a:noFill/>
                </a:ln>
                <a:solidFill>
                  <a:srgbClr val="000000"/>
                </a:solidFill>
                <a:effectLst/>
                <a:latin typeface="Monaco"/>
              </a:rPr>
              <a:t>Object [][] { values}</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Monaco"/>
              </a:rPr>
              <a:t>}</a:t>
            </a:r>
            <a:endParaRPr kumimoji="0" lang="en-US" altLang="en-US"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292694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232228" y="510467"/>
            <a:ext cx="11743871" cy="60939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1" u="none" strike="noStrike" cap="none" normalizeH="0" baseline="0" dirty="0" smtClean="0">
                <a:ln>
                  <a:noFill/>
                </a:ln>
                <a:solidFill>
                  <a:schemeClr val="tx1"/>
                </a:solidFill>
                <a:effectLst/>
                <a:latin typeface="inherit"/>
              </a:rPr>
              <a:t>A Data Provider is a method on the class that returns an array of array of objects.  This method is annotated with @DataProvider</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smtClean="0">
              <a:ln>
                <a:noFill/>
              </a:ln>
              <a:solidFill>
                <a:schemeClr val="tx1"/>
              </a:solidFill>
              <a:effectLst/>
              <a:latin typeface="inheri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1" u="none" strike="noStrike" cap="none" normalizeH="0" baseline="0" dirty="0" smtClean="0">
                <a:ln>
                  <a:noFill/>
                </a:ln>
                <a:solidFill>
                  <a:schemeClr val="tx1"/>
                </a:solidFill>
                <a:effectLst/>
                <a:latin typeface="inherit"/>
              </a:rPr>
              <a:t>A </a:t>
            </a:r>
            <a:r>
              <a:rPr kumimoji="0" lang="en-US" altLang="en-US" b="1" i="1" u="none" strike="noStrike" cap="none" normalizeH="0" baseline="0" dirty="0" smtClean="0">
                <a:ln>
                  <a:noFill/>
                </a:ln>
                <a:solidFill>
                  <a:schemeClr val="tx1"/>
                </a:solidFill>
                <a:effectLst/>
                <a:latin typeface="inherit"/>
              </a:rPr>
              <a:t>@Test</a:t>
            </a:r>
            <a:r>
              <a:rPr kumimoji="0" lang="en-US" altLang="en-US" b="0" i="1" u="none" strike="noStrike" cap="none" normalizeH="0" baseline="0" dirty="0" smtClean="0">
                <a:ln>
                  <a:noFill/>
                </a:ln>
                <a:solidFill>
                  <a:schemeClr val="tx1"/>
                </a:solidFill>
                <a:effectLst/>
                <a:latin typeface="inherit"/>
              </a:rPr>
              <a:t> method specifies its Data Provider with the dataProvider attribute. This name must correspond to a method on the same class annotated with @DataProvider(name=”…”) with a matching name.</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smtClean="0">
              <a:ln>
                <a:noFill/>
              </a:ln>
              <a:solidFill>
                <a:schemeClr val="tx1"/>
              </a:solidFill>
              <a:effectLst/>
              <a:latin typeface="inheri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1" u="none" strike="noStrike" cap="none" normalizeH="0" baseline="0" dirty="0" smtClean="0">
                <a:ln>
                  <a:noFill/>
                </a:ln>
                <a:solidFill>
                  <a:schemeClr val="tx1"/>
                </a:solidFill>
                <a:effectLst/>
                <a:latin typeface="inherit"/>
              </a:rPr>
              <a:t>TestNG dataprovider returns a 2d list of objects..An array of objects (Object[][]) </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b="0" i="1" u="none" strike="noStrike" cap="none" normalizeH="0" baseline="0" dirty="0" smtClean="0">
              <a:ln>
                <a:noFill/>
              </a:ln>
              <a:solidFill>
                <a:schemeClr val="tx1"/>
              </a:solidFill>
              <a:effectLst/>
              <a:latin typeface="inheri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0" i="1" u="none" strike="noStrike" cap="none" normalizeH="0" baseline="0" dirty="0" smtClean="0">
                <a:ln>
                  <a:noFill/>
                </a:ln>
                <a:solidFill>
                  <a:schemeClr val="tx1"/>
                </a:solidFill>
                <a:effectLst/>
                <a:latin typeface="inherit"/>
              </a:rPr>
              <a:t>where the first dimension’s size is the number of times the test method will be invoked </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b="0" i="1" u="none" strike="noStrike" cap="none" normalizeH="0" baseline="0" dirty="0" smtClean="0">
              <a:ln>
                <a:noFill/>
              </a:ln>
              <a:solidFill>
                <a:schemeClr val="tx1"/>
              </a:solidFill>
              <a:effectLst/>
              <a:latin typeface="inheri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0" i="1" u="none" strike="noStrike" cap="none" normalizeH="0" baseline="0" dirty="0" smtClean="0">
                <a:ln>
                  <a:noFill/>
                </a:ln>
                <a:solidFill>
                  <a:schemeClr val="tx1"/>
                </a:solidFill>
                <a:effectLst/>
                <a:latin typeface="inherit"/>
              </a:rPr>
              <a:t>and the second dimension size contains an array of objects that must be compatible </a:t>
            </a:r>
          </a:p>
          <a:p>
            <a:pPr marL="0" marR="0" lvl="0" indent="0" algn="just" defTabSz="914400" rtl="0" eaLnBrk="0" fontAlgn="base" latinLnBrk="0" hangingPunct="0">
              <a:lnSpc>
                <a:spcPct val="100000"/>
              </a:lnSpc>
              <a:spcBef>
                <a:spcPct val="0"/>
              </a:spcBef>
              <a:spcAft>
                <a:spcPct val="0"/>
              </a:spcAft>
              <a:buClrTx/>
              <a:buSzTx/>
              <a:tabLst/>
            </a:pPr>
            <a:r>
              <a:rPr kumimoji="0" lang="en-US" altLang="en-US" b="0" i="1" u="none" strike="noStrike" cap="none" normalizeH="0" baseline="0" dirty="0" smtClean="0">
                <a:ln>
                  <a:noFill/>
                </a:ln>
                <a:solidFill>
                  <a:schemeClr val="tx1"/>
                </a:solidFill>
                <a:effectLst/>
                <a:latin typeface="inherit"/>
              </a:rPr>
              <a:t>with the parameter types of the test method.</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smtClean="0">
              <a:ln>
                <a:noFill/>
              </a:ln>
              <a:solidFill>
                <a:schemeClr val="tx1"/>
              </a:solidFill>
              <a:effectLst/>
              <a:latin typeface="inheri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1" u="none" strike="noStrike" cap="none" normalizeH="0" baseline="0" dirty="0" smtClean="0">
                <a:ln>
                  <a:noFill/>
                </a:ln>
                <a:solidFill>
                  <a:schemeClr val="tx1"/>
                </a:solidFill>
                <a:effectLst/>
                <a:latin typeface="inherit"/>
              </a:rPr>
              <a:t>DataProviders are not declared on top of the functions like </a:t>
            </a:r>
            <a:r>
              <a:rPr kumimoji="0" lang="en-US" altLang="en-US" b="1" i="1" u="none" strike="noStrike" cap="none" normalizeH="0" baseline="0" dirty="0" smtClean="0">
                <a:ln>
                  <a:noFill/>
                </a:ln>
                <a:solidFill>
                  <a:srgbClr val="A12410"/>
                </a:solidFill>
                <a:effectLst/>
                <a:latin typeface="inherit"/>
                <a:hlinkClick r:id="rId2"/>
              </a:rPr>
              <a:t>TestNG parameters</a:t>
            </a:r>
            <a:r>
              <a:rPr kumimoji="0" lang="en-US" altLang="en-US" b="0" i="1" u="none" strike="noStrike" cap="none" normalizeH="0" baseline="0" dirty="0" smtClean="0">
                <a:ln>
                  <a:noFill/>
                </a:ln>
                <a:solidFill>
                  <a:schemeClr val="tx1"/>
                </a:solidFill>
                <a:effectLst/>
                <a:latin typeface="inherit"/>
              </a:rPr>
              <a:t> but have a method of their own, which in regular speaking terms called a dataprovider method. For example, dpMethod here.</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smtClean="0">
              <a:ln>
                <a:noFill/>
              </a:ln>
              <a:solidFill>
                <a:schemeClr val="tx1"/>
              </a:solidFill>
              <a:effectLst/>
              <a:latin typeface="inheri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1" u="none" strike="noStrike" cap="none" normalizeH="0" baseline="0" dirty="0" smtClean="0">
                <a:ln>
                  <a:noFill/>
                </a:ln>
                <a:solidFill>
                  <a:schemeClr val="tx1"/>
                </a:solidFill>
                <a:effectLst/>
                <a:latin typeface="inherit"/>
              </a:rPr>
              <a:t>The dataprovider name calls the dataprovider method, and if there is no name specified by the tester, then the dataprovider method is the default name used in the receiving </a:t>
            </a:r>
            <a:r>
              <a:rPr kumimoji="0" lang="en-US" altLang="en-US" b="0" i="1" u="none" strike="noStrike" cap="none" normalizeH="0" baseline="0" dirty="0" smtClean="0">
                <a:ln>
                  <a:noFill/>
                </a:ln>
                <a:solidFill>
                  <a:schemeClr val="tx1"/>
                </a:solidFill>
                <a:effectLst/>
                <a:latin typeface="Source Code Pro"/>
              </a:rPr>
              <a:t>@Test</a:t>
            </a:r>
            <a:r>
              <a:rPr kumimoji="0" lang="en-US" altLang="en-US" b="0" i="1" u="none" strike="noStrike" cap="none" normalizeH="0" baseline="0" dirty="0" smtClean="0">
                <a:ln>
                  <a:noFill/>
                </a:ln>
                <a:solidFill>
                  <a:schemeClr val="tx1"/>
                </a:solidFill>
                <a:effectLst/>
                <a:latin typeface="inherit"/>
              </a:rPr>
              <a:t> case.</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smtClean="0">
              <a:ln>
                <a:noFill/>
              </a:ln>
              <a:solidFill>
                <a:schemeClr val="tx1"/>
              </a:solidFill>
              <a:effectLst/>
              <a:latin typeface="inheri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1" u="none" strike="noStrike" cap="none" normalizeH="0" baseline="0" dirty="0" smtClean="0">
                <a:ln>
                  <a:noFill/>
                </a:ln>
                <a:solidFill>
                  <a:schemeClr val="tx1"/>
                </a:solidFill>
                <a:effectLst/>
                <a:latin typeface="inherit"/>
              </a:rPr>
              <a:t>Data providers can run in parallel with the attribute parallel</a:t>
            </a:r>
            <a:r>
              <a:rPr kumimoji="0" lang="en-US" altLang="en-US" b="0" i="0" u="none" strike="noStrike" cap="none" normalizeH="0" baseline="0" dirty="0" smtClean="0">
                <a:ln>
                  <a:noFill/>
                </a:ln>
                <a:solidFill>
                  <a:schemeClr val="tx1"/>
                </a:solidFill>
                <a:effectLst/>
                <a:latin typeface="inherit"/>
              </a:rPr>
              <a:t>.</a:t>
            </a:r>
            <a:endParaRPr kumimoji="0" lang="en-US" altLang="en-US" b="0" i="0" u="none" strike="noStrike" cap="none" normalizeH="0" baseline="0" dirty="0" smtClean="0">
              <a:ln>
                <a:noFill/>
              </a:ln>
              <a:solidFill>
                <a:schemeClr val="tx1"/>
              </a:solidFill>
              <a:effectLst/>
              <a:latin typeface="Open Sans"/>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472739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046087947"/>
              </p:ext>
            </p:extLst>
          </p:nvPr>
        </p:nvGraphicFramePr>
        <p:xfrm>
          <a:off x="180975" y="566738"/>
          <a:ext cx="3829050" cy="5418137"/>
        </p:xfrm>
        <a:graphic>
          <a:graphicData uri="http://schemas.openxmlformats.org/presentationml/2006/ole">
            <mc:AlternateContent xmlns:mc="http://schemas.openxmlformats.org/markup-compatibility/2006">
              <mc:Choice xmlns:v="urn:schemas-microsoft-com:vml" Requires="v">
                <p:oleObj spid="_x0000_s40977"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180975" y="566738"/>
                        <a:ext cx="3829050" cy="5418137"/>
                      </a:xfrm>
                      <a:prstGeom prst="rect">
                        <a:avLst/>
                      </a:prstGeom>
                    </p:spPr>
                  </p:pic>
                </p:oleObj>
              </mc:Fallback>
            </mc:AlternateContent>
          </a:graphicData>
        </a:graphic>
      </p:graphicFrame>
      <p:pic>
        <p:nvPicPr>
          <p:cNvPr id="40962" name="Picture 2" descr="https://qaautomationexpert.files.wordpress.com/2021/10/image-11.png?w=8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4875" y="722312"/>
            <a:ext cx="83439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8262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solidFill>
                  <a:schemeClr val="accent5">
                    <a:lumMod val="60000"/>
                    <a:lumOff val="40000"/>
                  </a:schemeClr>
                </a:solidFill>
              </a:rPr>
              <a:t>Inheriting DataProvider in TestNG</a:t>
            </a:r>
            <a:endParaRPr lang="en-IN" sz="2400" dirty="0">
              <a:solidFill>
                <a:schemeClr val="accent5">
                  <a:lumMod val="60000"/>
                  <a:lumOff val="40000"/>
                </a:schemeClr>
              </a:solidFill>
            </a:endParaRPr>
          </a:p>
        </p:txBody>
      </p:sp>
      <p:sp>
        <p:nvSpPr>
          <p:cNvPr id="3" name="Rectangle 2"/>
          <p:cNvSpPr/>
          <p:nvPr/>
        </p:nvSpPr>
        <p:spPr>
          <a:xfrm>
            <a:off x="749300" y="1690688"/>
            <a:ext cx="11125200" cy="1754326"/>
          </a:xfrm>
          <a:prstGeom prst="rect">
            <a:avLst/>
          </a:prstGeom>
        </p:spPr>
        <p:txBody>
          <a:bodyPr wrap="square">
            <a:spAutoFit/>
          </a:bodyPr>
          <a:lstStyle/>
          <a:p>
            <a:pPr fontAlgn="base"/>
            <a:r>
              <a:rPr lang="en-GB" dirty="0">
                <a:latin typeface="Open Sans"/>
              </a:rPr>
              <a:t>It is messy to have supporting methods like DataProvider and test code in one class. It is always preferred to declare the test case in one class and define TestNG parameters like DataProviders in another class. By default, the data provider will be looked for in the current test class or one of its base classes. If you want to put your data provider in a different class, it needs to be a static method or a class with a non-</a:t>
            </a:r>
            <a:r>
              <a:rPr lang="en-GB" dirty="0" err="1">
                <a:latin typeface="Open Sans"/>
              </a:rPr>
              <a:t>arg</a:t>
            </a:r>
            <a:r>
              <a:rPr lang="en-GB" dirty="0">
                <a:latin typeface="Open Sans"/>
              </a:rPr>
              <a:t> constructor, and you specify the class where it can be found in the dataProviderClass attribute.</a:t>
            </a:r>
          </a:p>
          <a:p>
            <a:pPr fontAlgn="base"/>
            <a:r>
              <a:rPr lang="en-GB" dirty="0">
                <a:latin typeface="Open Sans"/>
              </a:rPr>
              <a:t>Let us create separate classes for the DataProvider method and the test method, as shown below:</a:t>
            </a:r>
            <a:endParaRPr lang="en-GB" b="0" i="0" dirty="0">
              <a:effectLst/>
              <a:latin typeface="Open Sans"/>
            </a:endParaRPr>
          </a:p>
        </p:txBody>
      </p:sp>
    </p:spTree>
    <p:extLst>
      <p:ext uri="{BB962C8B-B14F-4D97-AF65-F5344CB8AC3E}">
        <p14:creationId xmlns:p14="http://schemas.microsoft.com/office/powerpoint/2010/main" val="22448638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11751134"/>
              </p:ext>
            </p:extLst>
          </p:nvPr>
        </p:nvGraphicFramePr>
        <p:xfrm>
          <a:off x="485775" y="0"/>
          <a:ext cx="3829050" cy="5418137"/>
        </p:xfrm>
        <a:graphic>
          <a:graphicData uri="http://schemas.openxmlformats.org/presentationml/2006/ole">
            <mc:AlternateContent xmlns:mc="http://schemas.openxmlformats.org/markup-compatibility/2006">
              <mc:Choice xmlns:v="urn:schemas-microsoft-com:vml" Requires="v">
                <p:oleObj spid="_x0000_s42014"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485775" y="0"/>
                        <a:ext cx="3829050" cy="5418137"/>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131585154"/>
              </p:ext>
            </p:extLst>
          </p:nvPr>
        </p:nvGraphicFramePr>
        <p:xfrm>
          <a:off x="6962775" y="134938"/>
          <a:ext cx="3829050" cy="5418137"/>
        </p:xfrm>
        <a:graphic>
          <a:graphicData uri="http://schemas.openxmlformats.org/presentationml/2006/ole">
            <mc:AlternateContent xmlns:mc="http://schemas.openxmlformats.org/markup-compatibility/2006">
              <mc:Choice xmlns:v="urn:schemas-microsoft-com:vml" Requires="v">
                <p:oleObj spid="_x0000_s42015" name="Acrobat Document" r:id="rId5" imgW="5667219" imgH="8019658" progId="Acrobat.Document.DC">
                  <p:embed/>
                </p:oleObj>
              </mc:Choice>
              <mc:Fallback>
                <p:oleObj name="Acrobat Document" r:id="rId5" imgW="5667219" imgH="8019658" progId="Acrobat.Document.DC">
                  <p:embed/>
                  <p:pic>
                    <p:nvPicPr>
                      <p:cNvPr id="0" name=""/>
                      <p:cNvPicPr/>
                      <p:nvPr/>
                    </p:nvPicPr>
                    <p:blipFill>
                      <a:blip r:embed="rId6"/>
                      <a:stretch>
                        <a:fillRect/>
                      </a:stretch>
                    </p:blipFill>
                    <p:spPr>
                      <a:xfrm>
                        <a:off x="6962775" y="134938"/>
                        <a:ext cx="3829050" cy="5418137"/>
                      </a:xfrm>
                      <a:prstGeom prst="rect">
                        <a:avLst/>
                      </a:prstGeom>
                    </p:spPr>
                  </p:pic>
                </p:oleObj>
              </mc:Fallback>
            </mc:AlternateContent>
          </a:graphicData>
        </a:graphic>
      </p:graphicFrame>
    </p:spTree>
    <p:extLst>
      <p:ext uri="{BB962C8B-B14F-4D97-AF65-F5344CB8AC3E}">
        <p14:creationId xmlns:p14="http://schemas.microsoft.com/office/powerpoint/2010/main" val="39591316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30300" y="248335"/>
            <a:ext cx="10337800" cy="369332"/>
          </a:xfrm>
          <a:prstGeom prst="rect">
            <a:avLst/>
          </a:prstGeom>
        </p:spPr>
        <p:txBody>
          <a:bodyPr wrap="square">
            <a:spAutoFit/>
          </a:bodyPr>
          <a:lstStyle/>
          <a:p>
            <a:r>
              <a:rPr lang="en-GB" dirty="0">
                <a:solidFill>
                  <a:srgbClr val="000000"/>
                </a:solidFill>
                <a:latin typeface="Open Sans"/>
              </a:rPr>
              <a:t>As you can see, to handle the inheritance, all we did was add an attribute to the test method</a:t>
            </a:r>
            <a:endParaRPr lang="en-IN" dirty="0"/>
          </a:p>
        </p:txBody>
      </p:sp>
      <p:pic>
        <p:nvPicPr>
          <p:cNvPr id="43010" name="Picture 2" descr="https://qaautomationexpert.files.wordpress.com/2021/10/image-13.png?w=6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300" y="927101"/>
            <a:ext cx="10083800" cy="561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1549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a:solidFill>
                  <a:srgbClr val="C00000"/>
                </a:solidFill>
              </a:rPr>
              <a:t>Passing Multiple Parameter Values in TestNG DataProviders</a:t>
            </a:r>
            <a:endParaRPr lang="en-IN" sz="2800" dirty="0">
              <a:solidFill>
                <a:srgbClr val="C00000"/>
              </a:solidFill>
            </a:endParaRPr>
          </a:p>
        </p:txBody>
      </p:sp>
      <p:sp>
        <p:nvSpPr>
          <p:cNvPr id="3" name="Rectangle 2"/>
          <p:cNvSpPr/>
          <p:nvPr/>
        </p:nvSpPr>
        <p:spPr>
          <a:xfrm>
            <a:off x="838200" y="1690688"/>
            <a:ext cx="10896600" cy="1200329"/>
          </a:xfrm>
          <a:prstGeom prst="rect">
            <a:avLst/>
          </a:prstGeom>
        </p:spPr>
        <p:txBody>
          <a:bodyPr wrap="square">
            <a:spAutoFit/>
          </a:bodyPr>
          <a:lstStyle/>
          <a:p>
            <a:pPr fontAlgn="base"/>
            <a:r>
              <a:rPr lang="en-GB" dirty="0">
                <a:latin typeface="Open Sans"/>
              </a:rPr>
              <a:t>Passing multiple values is pretty similar to passing numerous parameters. The only difference is that we will pass various values to a single parameter so that a string of input(s) is sent in one go</a:t>
            </a:r>
            <a:r>
              <a:rPr lang="en-GB" dirty="0" smtClean="0">
                <a:latin typeface="Open Sans"/>
              </a:rPr>
              <a:t>.</a:t>
            </a:r>
          </a:p>
          <a:p>
            <a:pPr fontAlgn="base"/>
            <a:endParaRPr lang="en-GB" dirty="0">
              <a:latin typeface="Open Sans"/>
            </a:endParaRPr>
          </a:p>
          <a:p>
            <a:pPr fontAlgn="base"/>
            <a:r>
              <a:rPr lang="en-GB" dirty="0">
                <a:latin typeface="Open Sans"/>
              </a:rPr>
              <a:t>Let us quickly understand this concept with the help of the code as shown below.</a:t>
            </a:r>
            <a:endParaRPr lang="en-GB" b="0" i="0" dirty="0">
              <a:effectLst/>
              <a:latin typeface="Open Sans"/>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720430650"/>
              </p:ext>
            </p:extLst>
          </p:nvPr>
        </p:nvGraphicFramePr>
        <p:xfrm>
          <a:off x="612775" y="2991031"/>
          <a:ext cx="3829050" cy="3343275"/>
        </p:xfrm>
        <a:graphic>
          <a:graphicData uri="http://schemas.openxmlformats.org/presentationml/2006/ole">
            <mc:AlternateContent xmlns:mc="http://schemas.openxmlformats.org/markup-compatibility/2006">
              <mc:Choice xmlns:v="urn:schemas-microsoft-com:vml" Requires="v">
                <p:oleObj spid="_x0000_s44045"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612775" y="2991031"/>
                        <a:ext cx="3829050" cy="3343275"/>
                      </a:xfrm>
                      <a:prstGeom prst="rect">
                        <a:avLst/>
                      </a:prstGeom>
                    </p:spPr>
                  </p:pic>
                </p:oleObj>
              </mc:Fallback>
            </mc:AlternateContent>
          </a:graphicData>
        </a:graphic>
      </p:graphicFrame>
    </p:spTree>
    <p:extLst>
      <p:ext uri="{BB962C8B-B14F-4D97-AF65-F5344CB8AC3E}">
        <p14:creationId xmlns:p14="http://schemas.microsoft.com/office/powerpoint/2010/main" val="40473788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211675264"/>
              </p:ext>
            </p:extLst>
          </p:nvPr>
        </p:nvGraphicFramePr>
        <p:xfrm>
          <a:off x="295275" y="300038"/>
          <a:ext cx="3829050" cy="5418137"/>
        </p:xfrm>
        <a:graphic>
          <a:graphicData uri="http://schemas.openxmlformats.org/presentationml/2006/ole">
            <mc:AlternateContent xmlns:mc="http://schemas.openxmlformats.org/markup-compatibility/2006">
              <mc:Choice xmlns:v="urn:schemas-microsoft-com:vml" Requires="v">
                <p:oleObj spid="_x0000_s45069"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295275" y="300038"/>
                        <a:ext cx="3829050" cy="5418137"/>
                      </a:xfrm>
                      <a:prstGeom prst="rect">
                        <a:avLst/>
                      </a:prstGeom>
                    </p:spPr>
                  </p:pic>
                </p:oleObj>
              </mc:Fallback>
            </mc:AlternateContent>
          </a:graphicData>
        </a:graphic>
      </p:graphicFrame>
    </p:spTree>
    <p:extLst>
      <p:ext uri="{BB962C8B-B14F-4D97-AF65-F5344CB8AC3E}">
        <p14:creationId xmlns:p14="http://schemas.microsoft.com/office/powerpoint/2010/main" val="8449118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a:solidFill>
                  <a:srgbClr val="C00000"/>
                </a:solidFill>
              </a:rPr>
              <a:t>DataProvider in TestNG using Excel</a:t>
            </a:r>
            <a:br>
              <a:rPr lang="en-GB" sz="2800" b="1" dirty="0">
                <a:solidFill>
                  <a:srgbClr val="C00000"/>
                </a:solidFill>
              </a:rPr>
            </a:br>
            <a:endParaRPr lang="en-IN" sz="2800" dirty="0">
              <a:solidFill>
                <a:srgbClr val="C00000"/>
              </a:solidFill>
            </a:endParaRPr>
          </a:p>
        </p:txBody>
      </p:sp>
      <p:sp>
        <p:nvSpPr>
          <p:cNvPr id="3" name="Rectangle 2"/>
          <p:cNvSpPr/>
          <p:nvPr/>
        </p:nvSpPr>
        <p:spPr>
          <a:xfrm>
            <a:off x="698500" y="1531035"/>
            <a:ext cx="6096000" cy="646331"/>
          </a:xfrm>
          <a:prstGeom prst="rect">
            <a:avLst/>
          </a:prstGeom>
        </p:spPr>
        <p:txBody>
          <a:bodyPr>
            <a:spAutoFit/>
          </a:bodyPr>
          <a:lstStyle/>
          <a:p>
            <a:r>
              <a:rPr lang="en-GB" dirty="0">
                <a:solidFill>
                  <a:srgbClr val="000000"/>
                </a:solidFill>
                <a:latin typeface="Open Sans"/>
              </a:rPr>
              <a:t>I have created an Excel – </a:t>
            </a:r>
            <a:r>
              <a:rPr lang="en-GB" b="1" i="1" dirty="0">
                <a:solidFill>
                  <a:srgbClr val="000000"/>
                </a:solidFill>
                <a:latin typeface="inherit"/>
              </a:rPr>
              <a:t>SearchInBing.xlsx </a:t>
            </a:r>
            <a:r>
              <a:rPr lang="en-GB" dirty="0">
                <a:solidFill>
                  <a:srgbClr val="000000"/>
                </a:solidFill>
                <a:latin typeface="Open Sans"/>
              </a:rPr>
              <a:t>and placed it on the </a:t>
            </a:r>
            <a:r>
              <a:rPr lang="en-GB" dirty="0" smtClean="0">
                <a:solidFill>
                  <a:srgbClr val="000000"/>
                </a:solidFill>
                <a:latin typeface="Open Sans"/>
              </a:rPr>
              <a:t>New Folder of Disk E</a:t>
            </a:r>
            <a:endParaRPr lang="en-IN" dirty="0"/>
          </a:p>
        </p:txBody>
      </p:sp>
      <p:graphicFrame>
        <p:nvGraphicFramePr>
          <p:cNvPr id="4" name="Object 3"/>
          <p:cNvGraphicFramePr>
            <a:graphicFrameLocks noChangeAspect="1"/>
          </p:cNvGraphicFramePr>
          <p:nvPr>
            <p:extLst>
              <p:ext uri="{D42A27DB-BD31-4B8C-83A1-F6EECF244321}">
                <p14:modId xmlns:p14="http://schemas.microsoft.com/office/powerpoint/2010/main" val="3877300540"/>
              </p:ext>
            </p:extLst>
          </p:nvPr>
        </p:nvGraphicFramePr>
        <p:xfrm>
          <a:off x="838200" y="2571751"/>
          <a:ext cx="4838700" cy="771525"/>
        </p:xfrm>
        <a:graphic>
          <a:graphicData uri="http://schemas.openxmlformats.org/presentationml/2006/ole">
            <mc:AlternateContent xmlns:mc="http://schemas.openxmlformats.org/markup-compatibility/2006">
              <mc:Choice xmlns:v="urn:schemas-microsoft-com:vml" Requires="v">
                <p:oleObj spid="_x0000_s46092" name="Worksheet" r:id="rId3" imgW="4838548" imgH="771690" progId="Excel.Sheet.12">
                  <p:embed/>
                </p:oleObj>
              </mc:Choice>
              <mc:Fallback>
                <p:oleObj name="Worksheet" r:id="rId3" imgW="4838548" imgH="771690" progId="Excel.Sheet.12">
                  <p:embed/>
                  <p:pic>
                    <p:nvPicPr>
                      <p:cNvPr id="0" name=""/>
                      <p:cNvPicPr/>
                      <p:nvPr/>
                    </p:nvPicPr>
                    <p:blipFill>
                      <a:blip r:embed="rId4"/>
                      <a:stretch>
                        <a:fillRect/>
                      </a:stretch>
                    </p:blipFill>
                    <p:spPr>
                      <a:xfrm>
                        <a:off x="838200" y="2571751"/>
                        <a:ext cx="4838700" cy="771525"/>
                      </a:xfrm>
                      <a:prstGeom prst="rect">
                        <a:avLst/>
                      </a:prstGeom>
                    </p:spPr>
                  </p:pic>
                </p:oleObj>
              </mc:Fallback>
            </mc:AlternateContent>
          </a:graphicData>
        </a:graphic>
      </p:graphicFrame>
      <p:sp>
        <p:nvSpPr>
          <p:cNvPr id="5" name="Rectangle 4"/>
          <p:cNvSpPr/>
          <p:nvPr/>
        </p:nvSpPr>
        <p:spPr>
          <a:xfrm>
            <a:off x="698500" y="3846036"/>
            <a:ext cx="6096000" cy="1477328"/>
          </a:xfrm>
          <a:prstGeom prst="rect">
            <a:avLst/>
          </a:prstGeom>
        </p:spPr>
        <p:txBody>
          <a:bodyPr>
            <a:spAutoFit/>
          </a:bodyPr>
          <a:lstStyle/>
          <a:p>
            <a:r>
              <a:rPr lang="en-GB">
                <a:solidFill>
                  <a:srgbClr val="000000"/>
                </a:solidFill>
                <a:latin typeface="Open Sans"/>
              </a:rPr>
              <a:t>Next, we will create a DataProvider method that will use another method to read the Excel file &amp; create a 2D object from the row &amp; column values of the Excel and return the same value, so that our test script can use it. </a:t>
            </a:r>
            <a:r>
              <a:rPr lang="en-GB" dirty="0">
                <a:solidFill>
                  <a:srgbClr val="000000"/>
                </a:solidFill>
                <a:latin typeface="Open Sans"/>
              </a:rPr>
              <a:t>The code for it would look like the below:</a:t>
            </a:r>
            <a:endParaRPr lang="en-IN"/>
          </a:p>
        </p:txBody>
      </p:sp>
    </p:spTree>
    <p:extLst>
      <p:ext uri="{BB962C8B-B14F-4D97-AF65-F5344CB8AC3E}">
        <p14:creationId xmlns:p14="http://schemas.microsoft.com/office/powerpoint/2010/main" val="36948322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391409403"/>
              </p:ext>
            </p:extLst>
          </p:nvPr>
        </p:nvGraphicFramePr>
        <p:xfrm>
          <a:off x="511175" y="452438"/>
          <a:ext cx="3829050" cy="5418137"/>
        </p:xfrm>
        <a:graphic>
          <a:graphicData uri="http://schemas.openxmlformats.org/presentationml/2006/ole">
            <mc:AlternateContent xmlns:mc="http://schemas.openxmlformats.org/markup-compatibility/2006">
              <mc:Choice xmlns:v="urn:schemas-microsoft-com:vml" Requires="v">
                <p:oleObj spid="_x0000_s47114"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511175" y="452438"/>
                        <a:ext cx="3829050" cy="5418137"/>
                      </a:xfrm>
                      <a:prstGeom prst="rect">
                        <a:avLst/>
                      </a:prstGeom>
                    </p:spPr>
                  </p:pic>
                </p:oleObj>
              </mc:Fallback>
            </mc:AlternateContent>
          </a:graphicData>
        </a:graphic>
      </p:graphicFrame>
      <p:sp>
        <p:nvSpPr>
          <p:cNvPr id="5" name="TextBox 4"/>
          <p:cNvSpPr txBox="1"/>
          <p:nvPr/>
        </p:nvSpPr>
        <p:spPr>
          <a:xfrm>
            <a:off x="1485900" y="6108700"/>
            <a:ext cx="4457700" cy="369332"/>
          </a:xfrm>
          <a:prstGeom prst="rect">
            <a:avLst/>
          </a:prstGeom>
          <a:noFill/>
        </p:spPr>
        <p:txBody>
          <a:bodyPr wrap="square" rtlCol="0">
            <a:spAutoFit/>
          </a:bodyPr>
          <a:lstStyle/>
          <a:p>
            <a:r>
              <a:rPr lang="en-IN" dirty="0"/>
              <a:t>ExcelDataProvider</a:t>
            </a:r>
            <a:endParaRPr lang="en-IN" dirty="0"/>
          </a:p>
        </p:txBody>
      </p:sp>
      <p:sp>
        <p:nvSpPr>
          <p:cNvPr id="6" name="Rectangle 5"/>
          <p:cNvSpPr/>
          <p:nvPr/>
        </p:nvSpPr>
        <p:spPr>
          <a:xfrm>
            <a:off x="5943600" y="2260938"/>
            <a:ext cx="6096000" cy="2031325"/>
          </a:xfrm>
          <a:prstGeom prst="rect">
            <a:avLst/>
          </a:prstGeom>
        </p:spPr>
        <p:txBody>
          <a:bodyPr>
            <a:spAutoFit/>
          </a:bodyPr>
          <a:lstStyle/>
          <a:p>
            <a:r>
              <a:rPr lang="en-GB">
                <a:solidFill>
                  <a:srgbClr val="000000"/>
                </a:solidFill>
                <a:latin typeface="Open Sans"/>
              </a:rPr>
              <a:t>Now, create a class that contains the test code. </a:t>
            </a:r>
            <a:r>
              <a:rPr lang="en-GB" dirty="0">
                <a:solidFill>
                  <a:srgbClr val="000000"/>
                </a:solidFill>
                <a:latin typeface="Open Sans"/>
              </a:rPr>
              <a:t>By default, the data provider will be looked for in the current test class or one of its base classes. If you want to put your data provider in a different class, it needs to be a static method or a class with a no-arg constructor, and you specify the class where it can be found in the data provider class attribute.</a:t>
            </a:r>
            <a:endParaRPr lang="en-IN"/>
          </a:p>
        </p:txBody>
      </p:sp>
    </p:spTree>
    <p:extLst>
      <p:ext uri="{BB962C8B-B14F-4D97-AF65-F5344CB8AC3E}">
        <p14:creationId xmlns:p14="http://schemas.microsoft.com/office/powerpoint/2010/main" val="2398867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475880474"/>
              </p:ext>
            </p:extLst>
          </p:nvPr>
        </p:nvGraphicFramePr>
        <p:xfrm>
          <a:off x="371475" y="134938"/>
          <a:ext cx="3829050" cy="5418137"/>
        </p:xfrm>
        <a:graphic>
          <a:graphicData uri="http://schemas.openxmlformats.org/presentationml/2006/ole">
            <mc:AlternateContent xmlns:mc="http://schemas.openxmlformats.org/markup-compatibility/2006">
              <mc:Choice xmlns:v="urn:schemas-microsoft-com:vml" Requires="v">
                <p:oleObj spid="_x0000_s1102"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371475" y="134938"/>
                        <a:ext cx="3829050" cy="5418137"/>
                      </a:xfrm>
                      <a:prstGeom prst="rect">
                        <a:avLst/>
                      </a:prstGeom>
                    </p:spPr>
                  </p:pic>
                </p:oleObj>
              </mc:Fallback>
            </mc:AlternateContent>
          </a:graphicData>
        </a:graphic>
      </p:graphicFrame>
    </p:spTree>
    <p:extLst>
      <p:ext uri="{BB962C8B-B14F-4D97-AF65-F5344CB8AC3E}">
        <p14:creationId xmlns:p14="http://schemas.microsoft.com/office/powerpoint/2010/main" val="37217763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3182019805"/>
              </p:ext>
            </p:extLst>
          </p:nvPr>
        </p:nvGraphicFramePr>
        <p:xfrm>
          <a:off x="1146175" y="630238"/>
          <a:ext cx="3829050" cy="5418137"/>
        </p:xfrm>
        <a:graphic>
          <a:graphicData uri="http://schemas.openxmlformats.org/presentationml/2006/ole">
            <mc:AlternateContent xmlns:mc="http://schemas.openxmlformats.org/markup-compatibility/2006">
              <mc:Choice xmlns:v="urn:schemas-microsoft-com:vml" Requires="v">
                <p:oleObj spid="_x0000_s48136"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1146175" y="630238"/>
                        <a:ext cx="3829050" cy="5418137"/>
                      </a:xfrm>
                      <a:prstGeom prst="rect">
                        <a:avLst/>
                      </a:prstGeom>
                    </p:spPr>
                  </p:pic>
                </p:oleObj>
              </mc:Fallback>
            </mc:AlternateContent>
          </a:graphicData>
        </a:graphic>
      </p:graphicFrame>
      <p:sp>
        <p:nvSpPr>
          <p:cNvPr id="4" name="TextBox 3"/>
          <p:cNvSpPr txBox="1"/>
          <p:nvPr/>
        </p:nvSpPr>
        <p:spPr>
          <a:xfrm>
            <a:off x="1358900" y="6235700"/>
            <a:ext cx="4419600" cy="369332"/>
          </a:xfrm>
          <a:prstGeom prst="rect">
            <a:avLst/>
          </a:prstGeom>
          <a:noFill/>
        </p:spPr>
        <p:txBody>
          <a:bodyPr wrap="square" rtlCol="0">
            <a:spAutoFit/>
          </a:bodyPr>
          <a:lstStyle/>
          <a:p>
            <a:r>
              <a:rPr lang="en-IN" dirty="0"/>
              <a:t>DataProviderWithExcelDemo</a:t>
            </a:r>
            <a:endParaRPr lang="en-IN" dirty="0"/>
          </a:p>
        </p:txBody>
      </p:sp>
    </p:spTree>
    <p:extLst>
      <p:ext uri="{BB962C8B-B14F-4D97-AF65-F5344CB8AC3E}">
        <p14:creationId xmlns:p14="http://schemas.microsoft.com/office/powerpoint/2010/main" val="7750730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400" b="1" dirty="0">
                <a:solidFill>
                  <a:srgbClr val="C00000"/>
                </a:solidFill>
              </a:rPr>
              <a:t>Parallel testing of DataProviders in TestNG</a:t>
            </a:r>
            <a:br>
              <a:rPr lang="en-GB" sz="2400" b="1" dirty="0">
                <a:solidFill>
                  <a:srgbClr val="C00000"/>
                </a:solidFill>
              </a:rPr>
            </a:br>
            <a:endParaRPr lang="en-IN" sz="2400" dirty="0">
              <a:solidFill>
                <a:srgbClr val="C00000"/>
              </a:solidFill>
            </a:endParaRPr>
          </a:p>
        </p:txBody>
      </p:sp>
      <p:sp>
        <p:nvSpPr>
          <p:cNvPr id="3" name="Rectangle 2"/>
          <p:cNvSpPr/>
          <p:nvPr/>
        </p:nvSpPr>
        <p:spPr>
          <a:xfrm>
            <a:off x="838200" y="1489839"/>
            <a:ext cx="11353800" cy="2308324"/>
          </a:xfrm>
          <a:prstGeom prst="rect">
            <a:avLst/>
          </a:prstGeom>
        </p:spPr>
        <p:txBody>
          <a:bodyPr wrap="square">
            <a:spAutoFit/>
          </a:bodyPr>
          <a:lstStyle/>
          <a:p>
            <a:pPr fontAlgn="base"/>
            <a:r>
              <a:rPr lang="en-GB" dirty="0">
                <a:latin typeface="Open Sans"/>
              </a:rPr>
              <a:t>TestNG is a way to pass the parameters in the test functions. Using DataProvider in TestNG, we can easily inject multiple values into the same test case. It comes inbuilt into TestNG and is popularly used in data-driven frameworks.</a:t>
            </a:r>
          </a:p>
          <a:p>
            <a:pPr fontAlgn="base"/>
            <a:endParaRPr lang="en-GB" dirty="0" smtClean="0">
              <a:latin typeface="Open Sans"/>
            </a:endParaRPr>
          </a:p>
          <a:p>
            <a:pPr fontAlgn="base"/>
            <a:r>
              <a:rPr lang="en-GB" dirty="0">
                <a:latin typeface="Open Sans"/>
              </a:rPr>
              <a:t> It is an option for the parallel execution of tests in TestNG. </a:t>
            </a:r>
            <a:endParaRPr lang="en-GB" dirty="0" smtClean="0">
              <a:latin typeface="Open Sans"/>
            </a:endParaRPr>
          </a:p>
          <a:p>
            <a:pPr fontAlgn="base"/>
            <a:endParaRPr lang="en-GB" dirty="0">
              <a:latin typeface="Open Sans"/>
            </a:endParaRPr>
          </a:p>
          <a:p>
            <a:pPr fontAlgn="base"/>
            <a:r>
              <a:rPr lang="en-GB" dirty="0">
                <a:latin typeface="Open Sans"/>
              </a:rPr>
              <a:t>It is advisable to create 2 classes – one class contains the Test cases and another class defines TestNG parameters – </a:t>
            </a:r>
            <a:r>
              <a:rPr lang="en-GB" b="1" i="1" dirty="0">
                <a:latin typeface="inherit"/>
              </a:rPr>
              <a:t>DataProviders</a:t>
            </a:r>
            <a:r>
              <a:rPr lang="en-GB" dirty="0">
                <a:latin typeface="Open Sans"/>
              </a:rPr>
              <a:t>.</a:t>
            </a:r>
            <a:endParaRPr lang="en-GB" b="0" i="0" dirty="0">
              <a:effectLst/>
              <a:latin typeface="Open Sans"/>
            </a:endParaRPr>
          </a:p>
        </p:txBody>
      </p:sp>
    </p:spTree>
    <p:extLst>
      <p:ext uri="{BB962C8B-B14F-4D97-AF65-F5344CB8AC3E}">
        <p14:creationId xmlns:p14="http://schemas.microsoft.com/office/powerpoint/2010/main" val="24351298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4269902558"/>
              </p:ext>
            </p:extLst>
          </p:nvPr>
        </p:nvGraphicFramePr>
        <p:xfrm>
          <a:off x="92075" y="0"/>
          <a:ext cx="3829050" cy="5418137"/>
        </p:xfrm>
        <a:graphic>
          <a:graphicData uri="http://schemas.openxmlformats.org/presentationml/2006/ole">
            <mc:AlternateContent xmlns:mc="http://schemas.openxmlformats.org/markup-compatibility/2006">
              <mc:Choice xmlns:v="urn:schemas-microsoft-com:vml" Requires="v">
                <p:oleObj spid="_x0000_s49159"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92075" y="0"/>
                        <a:ext cx="3829050" cy="5418137"/>
                      </a:xfrm>
                      <a:prstGeom prst="rect">
                        <a:avLst/>
                      </a:prstGeom>
                    </p:spPr>
                  </p:pic>
                </p:oleObj>
              </mc:Fallback>
            </mc:AlternateContent>
          </a:graphicData>
        </a:graphic>
      </p:graphicFrame>
      <p:sp>
        <p:nvSpPr>
          <p:cNvPr id="4" name="TextBox 3"/>
          <p:cNvSpPr txBox="1"/>
          <p:nvPr/>
        </p:nvSpPr>
        <p:spPr>
          <a:xfrm>
            <a:off x="482600" y="5829300"/>
            <a:ext cx="3225800" cy="369332"/>
          </a:xfrm>
          <a:prstGeom prst="rect">
            <a:avLst/>
          </a:prstGeom>
          <a:noFill/>
        </p:spPr>
        <p:txBody>
          <a:bodyPr wrap="square" rtlCol="0">
            <a:spAutoFit/>
          </a:bodyPr>
          <a:lstStyle/>
          <a:p>
            <a:r>
              <a:rPr lang="en-IN" dirty="0"/>
              <a:t>DataProviderDemo</a:t>
            </a:r>
            <a:endParaRPr lang="en-IN" dirty="0"/>
          </a:p>
        </p:txBody>
      </p:sp>
      <p:sp>
        <p:nvSpPr>
          <p:cNvPr id="5" name="Rectangle 4"/>
          <p:cNvSpPr/>
          <p:nvPr/>
        </p:nvSpPr>
        <p:spPr>
          <a:xfrm>
            <a:off x="5524500" y="540435"/>
            <a:ext cx="6096000" cy="646331"/>
          </a:xfrm>
          <a:prstGeom prst="rect">
            <a:avLst/>
          </a:prstGeom>
        </p:spPr>
        <p:txBody>
          <a:bodyPr>
            <a:spAutoFit/>
          </a:bodyPr>
          <a:lstStyle/>
          <a:p>
            <a:r>
              <a:rPr lang="en-GB" dirty="0">
                <a:solidFill>
                  <a:srgbClr val="000000"/>
                </a:solidFill>
                <a:latin typeface="Open Sans"/>
              </a:rPr>
              <a:t>An extra parameter “</a:t>
            </a:r>
            <a:r>
              <a:rPr lang="en-GB" b="1" i="1" dirty="0">
                <a:solidFill>
                  <a:srgbClr val="000000"/>
                </a:solidFill>
                <a:latin typeface="inherit"/>
              </a:rPr>
              <a:t>parallel</a:t>
            </a:r>
            <a:r>
              <a:rPr lang="en-GB" dirty="0">
                <a:solidFill>
                  <a:srgbClr val="000000"/>
                </a:solidFill>
                <a:latin typeface="Open Sans"/>
              </a:rPr>
              <a:t>” is required to initiate parallel execution in TestNG using the data provider.</a:t>
            </a:r>
            <a:endParaRPr lang="en-IN" dirty="0"/>
          </a:p>
        </p:txBody>
      </p:sp>
      <p:sp>
        <p:nvSpPr>
          <p:cNvPr id="6" name="Rectangle 5"/>
          <p:cNvSpPr/>
          <p:nvPr/>
        </p:nvSpPr>
        <p:spPr>
          <a:xfrm>
            <a:off x="5524500" y="2385902"/>
            <a:ext cx="6096000" cy="646331"/>
          </a:xfrm>
          <a:prstGeom prst="rect">
            <a:avLst/>
          </a:prstGeom>
        </p:spPr>
        <p:txBody>
          <a:bodyPr>
            <a:spAutoFit/>
          </a:bodyPr>
          <a:lstStyle/>
          <a:p>
            <a:r>
              <a:rPr lang="en-GB" dirty="0">
                <a:solidFill>
                  <a:srgbClr val="000000"/>
                </a:solidFill>
                <a:latin typeface="Open Sans"/>
              </a:rPr>
              <a:t>A new </a:t>
            </a:r>
            <a:r>
              <a:rPr lang="en-GB" b="1" i="1" dirty="0">
                <a:solidFill>
                  <a:srgbClr val="000000"/>
                </a:solidFill>
                <a:latin typeface="inherit"/>
              </a:rPr>
              <a:t>ThreadLocal </a:t>
            </a:r>
            <a:r>
              <a:rPr lang="en-GB" dirty="0">
                <a:solidFill>
                  <a:srgbClr val="000000"/>
                </a:solidFill>
                <a:latin typeface="Open Sans"/>
              </a:rPr>
              <a:t>is instantiated for each test class, since it’s in the </a:t>
            </a:r>
            <a:r>
              <a:rPr lang="en-GB" b="1" i="1" dirty="0">
                <a:solidFill>
                  <a:srgbClr val="000000"/>
                </a:solidFill>
                <a:latin typeface="inherit"/>
              </a:rPr>
              <a:t>BeforeClass </a:t>
            </a:r>
            <a:r>
              <a:rPr lang="en-GB" dirty="0">
                <a:solidFill>
                  <a:srgbClr val="000000"/>
                </a:solidFill>
                <a:latin typeface="Open Sans"/>
              </a:rPr>
              <a:t>annotation.</a:t>
            </a:r>
            <a:endParaRPr lang="en-IN" dirty="0"/>
          </a:p>
        </p:txBody>
      </p:sp>
      <p:sp>
        <p:nvSpPr>
          <p:cNvPr id="7" name="Rectangle 3"/>
          <p:cNvSpPr>
            <a:spLocks noChangeArrowheads="1"/>
          </p:cNvSpPr>
          <p:nvPr/>
        </p:nvSpPr>
        <p:spPr bwMode="auto">
          <a:xfrm>
            <a:off x="4356100" y="400276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6699"/>
                </a:solidFill>
                <a:effectLst/>
                <a:latin typeface="Monaco"/>
              </a:rPr>
              <a:t>private</a:t>
            </a:r>
            <a:r>
              <a:rPr kumimoji="0" lang="en-US" altLang="en-US" sz="1200" b="0" i="0" u="none" strike="noStrike" cap="none" normalizeH="0" baseline="0" smtClean="0">
                <a:ln>
                  <a:noFill/>
                </a:ln>
                <a:solidFill>
                  <a:srgbClr val="686868"/>
                </a:solidFill>
                <a:effectLst/>
                <a:latin typeface="Monaco"/>
              </a:rPr>
              <a:t> </a:t>
            </a:r>
            <a:r>
              <a:rPr kumimoji="0" lang="en-US" altLang="en-US" sz="1200" b="1" i="0" u="none" strike="noStrike" cap="none" normalizeH="0" baseline="0" smtClean="0">
                <a:ln>
                  <a:noFill/>
                </a:ln>
                <a:solidFill>
                  <a:srgbClr val="006699"/>
                </a:solidFill>
                <a:effectLst/>
                <a:latin typeface="Monaco"/>
              </a:rPr>
              <a:t>static</a:t>
            </a:r>
            <a:r>
              <a:rPr kumimoji="0" lang="en-US" altLang="en-US" sz="1200" b="0" i="0" u="none" strike="noStrike" cap="none" normalizeH="0" baseline="0" smtClean="0">
                <a:ln>
                  <a:noFill/>
                </a:ln>
                <a:solidFill>
                  <a:srgbClr val="686868"/>
                </a:solidFill>
                <a:effectLst/>
                <a:latin typeface="Monaco"/>
              </a:rPr>
              <a:t> </a:t>
            </a:r>
            <a:r>
              <a:rPr kumimoji="0" lang="en-US" altLang="en-US" sz="1200" b="1" i="0" u="none" strike="noStrike" cap="none" normalizeH="0" baseline="0" smtClean="0">
                <a:ln>
                  <a:noFill/>
                </a:ln>
                <a:solidFill>
                  <a:srgbClr val="006699"/>
                </a:solidFill>
                <a:effectLst/>
                <a:latin typeface="Monaco"/>
              </a:rPr>
              <a:t>final</a:t>
            </a:r>
            <a:r>
              <a:rPr kumimoji="0" lang="en-US" altLang="en-US" sz="1200" b="0" i="0" u="none" strike="noStrike" cap="none" normalizeH="0" baseline="0" smtClean="0">
                <a:ln>
                  <a:noFill/>
                </a:ln>
                <a:solidFill>
                  <a:srgbClr val="686868"/>
                </a:solidFill>
                <a:effectLst/>
                <a:latin typeface="Monaco"/>
              </a:rPr>
              <a:t> </a:t>
            </a:r>
            <a:r>
              <a:rPr kumimoji="0" lang="en-US" altLang="en-US" sz="1200" b="0" i="0" u="none" strike="noStrike" cap="none" normalizeH="0" baseline="0" smtClean="0">
                <a:ln>
                  <a:noFill/>
                </a:ln>
                <a:solidFill>
                  <a:srgbClr val="000000"/>
                </a:solidFill>
                <a:effectLst/>
                <a:latin typeface="Monaco"/>
              </a:rPr>
              <a:t>ThreadLocal&lt;WebDriver&gt; WEB_DRIVER_THREAD_LOCAL = </a:t>
            </a:r>
            <a:r>
              <a:rPr kumimoji="0" lang="en-US" altLang="en-US" sz="1200" b="1" i="0" u="none" strike="noStrike" cap="none" normalizeH="0" baseline="0" smtClean="0">
                <a:ln>
                  <a:noFill/>
                </a:ln>
                <a:solidFill>
                  <a:srgbClr val="006699"/>
                </a:solidFill>
                <a:effectLst/>
                <a:latin typeface="Monaco"/>
              </a:rPr>
              <a:t>new</a:t>
            </a:r>
            <a:r>
              <a:rPr kumimoji="0" lang="en-US" altLang="en-US" sz="1200" b="0" i="0" u="none" strike="noStrike" cap="none" normalizeH="0" baseline="0" smtClean="0">
                <a:ln>
                  <a:noFill/>
                </a:ln>
                <a:solidFill>
                  <a:srgbClr val="686868"/>
                </a:solidFill>
                <a:effectLst/>
                <a:latin typeface="Monaco"/>
              </a:rPr>
              <a:t> </a:t>
            </a:r>
            <a:r>
              <a:rPr kumimoji="0" lang="en-US" altLang="en-US" sz="1200" b="0" i="0" u="none" strike="noStrike" cap="none" normalizeH="0" baseline="0" smtClean="0">
                <a:ln>
                  <a:noFill/>
                </a:ln>
                <a:solidFill>
                  <a:srgbClr val="000000"/>
                </a:solidFill>
                <a:effectLst/>
                <a:latin typeface="Monaco"/>
              </a:rPr>
              <a:t>ThreadLocal&lt;WebDriver&gt;();</a:t>
            </a:r>
            <a:r>
              <a:rPr kumimoji="0" lang="en-US" altLang="en-US" sz="11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113647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104688924"/>
              </p:ext>
            </p:extLst>
          </p:nvPr>
        </p:nvGraphicFramePr>
        <p:xfrm>
          <a:off x="473075" y="1062038"/>
          <a:ext cx="3829050" cy="5418137"/>
        </p:xfrm>
        <a:graphic>
          <a:graphicData uri="http://schemas.openxmlformats.org/presentationml/2006/ole">
            <mc:AlternateContent xmlns:mc="http://schemas.openxmlformats.org/markup-compatibility/2006">
              <mc:Choice xmlns:v="urn:schemas-microsoft-com:vml" Requires="v">
                <p:oleObj spid="_x0000_s50180" name="Acrobat Document" r:id="rId3" imgW="5667219" imgH="8019658" progId="Acrobat.Document.DC">
                  <p:embed/>
                </p:oleObj>
              </mc:Choice>
              <mc:Fallback>
                <p:oleObj name="Acrobat Document" r:id="rId3" imgW="5667219" imgH="8019658" progId="Acrobat.Document.DC">
                  <p:embed/>
                  <p:pic>
                    <p:nvPicPr>
                      <p:cNvPr id="0" name=""/>
                      <p:cNvPicPr/>
                      <p:nvPr/>
                    </p:nvPicPr>
                    <p:blipFill>
                      <a:blip r:embed="rId4"/>
                      <a:stretch>
                        <a:fillRect/>
                      </a:stretch>
                    </p:blipFill>
                    <p:spPr>
                      <a:xfrm>
                        <a:off x="473075" y="1062038"/>
                        <a:ext cx="3829050" cy="5418137"/>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395812659"/>
              </p:ext>
            </p:extLst>
          </p:nvPr>
        </p:nvGraphicFramePr>
        <p:xfrm>
          <a:off x="6670675" y="1062037"/>
          <a:ext cx="3829050" cy="5418137"/>
        </p:xfrm>
        <a:graphic>
          <a:graphicData uri="http://schemas.openxmlformats.org/presentationml/2006/ole">
            <mc:AlternateContent xmlns:mc="http://schemas.openxmlformats.org/markup-compatibility/2006">
              <mc:Choice xmlns:v="urn:schemas-microsoft-com:vml" Requires="v">
                <p:oleObj spid="_x0000_s50181" name="Acrobat Document" r:id="rId5" imgW="5667219" imgH="8019658" progId="Acrobat.Document.DC">
                  <p:embed/>
                </p:oleObj>
              </mc:Choice>
              <mc:Fallback>
                <p:oleObj name="Acrobat Document" r:id="rId5" imgW="5667219" imgH="8019658" progId="Acrobat.Document.DC">
                  <p:embed/>
                  <p:pic>
                    <p:nvPicPr>
                      <p:cNvPr id="0" name=""/>
                      <p:cNvPicPr/>
                      <p:nvPr/>
                    </p:nvPicPr>
                    <p:blipFill>
                      <a:blip r:embed="rId6"/>
                      <a:stretch>
                        <a:fillRect/>
                      </a:stretch>
                    </p:blipFill>
                    <p:spPr>
                      <a:xfrm>
                        <a:off x="6670675" y="1062037"/>
                        <a:ext cx="3829050" cy="5418137"/>
                      </a:xfrm>
                      <a:prstGeom prst="rect">
                        <a:avLst/>
                      </a:prstGeom>
                    </p:spPr>
                  </p:pic>
                </p:oleObj>
              </mc:Fallback>
            </mc:AlternateContent>
          </a:graphicData>
        </a:graphic>
      </p:graphicFrame>
    </p:spTree>
    <p:extLst>
      <p:ext uri="{BB962C8B-B14F-4D97-AF65-F5344CB8AC3E}">
        <p14:creationId xmlns:p14="http://schemas.microsoft.com/office/powerpoint/2010/main" val="16508423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Tree>
    <p:extLst>
      <p:ext uri="{BB962C8B-B14F-4D97-AF65-F5344CB8AC3E}">
        <p14:creationId xmlns:p14="http://schemas.microsoft.com/office/powerpoint/2010/main" val="37115758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Tree>
    <p:extLst>
      <p:ext uri="{BB962C8B-B14F-4D97-AF65-F5344CB8AC3E}">
        <p14:creationId xmlns:p14="http://schemas.microsoft.com/office/powerpoint/2010/main" val="2418032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Tree>
    <p:extLst>
      <p:ext uri="{BB962C8B-B14F-4D97-AF65-F5344CB8AC3E}">
        <p14:creationId xmlns:p14="http://schemas.microsoft.com/office/powerpoint/2010/main" val="4765626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Tree>
    <p:extLst>
      <p:ext uri="{BB962C8B-B14F-4D97-AF65-F5344CB8AC3E}">
        <p14:creationId xmlns:p14="http://schemas.microsoft.com/office/powerpoint/2010/main" val="17777924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Tree>
    <p:extLst>
      <p:ext uri="{BB962C8B-B14F-4D97-AF65-F5344CB8AC3E}">
        <p14:creationId xmlns:p14="http://schemas.microsoft.com/office/powerpoint/2010/main" val="23280009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Tree>
    <p:extLst>
      <p:ext uri="{BB962C8B-B14F-4D97-AF65-F5344CB8AC3E}">
        <p14:creationId xmlns:p14="http://schemas.microsoft.com/office/powerpoint/2010/main" val="165915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What is Soft Assert?</a:t>
            </a:r>
            <a:r>
              <a:rPr lang="en-IN" b="1" dirty="0"/>
              <a:t/>
            </a:r>
            <a:br>
              <a:rPr lang="en-IN" b="1" dirty="0"/>
            </a:br>
            <a:endParaRPr lang="en-IN" dirty="0"/>
          </a:p>
        </p:txBody>
      </p:sp>
      <p:sp>
        <p:nvSpPr>
          <p:cNvPr id="7" name="Rectangle 6"/>
          <p:cNvSpPr/>
          <p:nvPr/>
        </p:nvSpPr>
        <p:spPr>
          <a:xfrm>
            <a:off x="469900" y="1498938"/>
            <a:ext cx="11633200" cy="1754326"/>
          </a:xfrm>
          <a:prstGeom prst="rect">
            <a:avLst/>
          </a:prstGeom>
        </p:spPr>
        <p:txBody>
          <a:bodyPr wrap="square">
            <a:spAutoFit/>
          </a:bodyPr>
          <a:lstStyle/>
          <a:p>
            <a:pPr fontAlgn="base"/>
            <a:r>
              <a:rPr lang="en-GB" b="0" i="0" dirty="0" smtClean="0">
                <a:effectLst/>
                <a:latin typeface="Open Sans"/>
              </a:rPr>
              <a:t>Soft Assert does not throw an exception when an Assert Condition fails, and continues with the next step after the Assert Condition.</a:t>
            </a:r>
          </a:p>
          <a:p>
            <a:pPr fontAlgn="base"/>
            <a:endParaRPr lang="en-GB" b="0" i="0" dirty="0" smtClean="0">
              <a:effectLst/>
              <a:latin typeface="Open Sans"/>
            </a:endParaRPr>
          </a:p>
          <a:p>
            <a:pPr fontAlgn="base"/>
            <a:r>
              <a:rPr lang="en-GB" b="0" i="0" dirty="0" smtClean="0">
                <a:effectLst/>
                <a:latin typeface="Open Sans"/>
              </a:rPr>
              <a:t>Soft assert does not include by default in TestNG. For this, you need to include the below package :</a:t>
            </a:r>
          </a:p>
          <a:p>
            <a:r>
              <a:rPr lang="en-GB" b="0" i="0" dirty="0" smtClean="0">
                <a:solidFill>
                  <a:srgbClr val="686868"/>
                </a:solidFill>
                <a:effectLst/>
                <a:latin typeface="inherit"/>
              </a:rPr>
              <a:t/>
            </a:r>
            <a:br>
              <a:rPr lang="en-GB" b="0" i="0" dirty="0" smtClean="0">
                <a:solidFill>
                  <a:srgbClr val="686868"/>
                </a:solidFill>
                <a:effectLst/>
                <a:latin typeface="inherit"/>
              </a:rPr>
            </a:br>
            <a:endParaRPr lang="en-IN" dirty="0"/>
          </a:p>
        </p:txBody>
      </p:sp>
      <p:sp>
        <p:nvSpPr>
          <p:cNvPr id="8" name="Rectangle 7"/>
          <p:cNvSpPr/>
          <p:nvPr/>
        </p:nvSpPr>
        <p:spPr>
          <a:xfrm>
            <a:off x="469900" y="3253264"/>
            <a:ext cx="7747000" cy="2031325"/>
          </a:xfrm>
          <a:prstGeom prst="rect">
            <a:avLst/>
          </a:prstGeom>
        </p:spPr>
        <p:txBody>
          <a:bodyPr wrap="square">
            <a:spAutoFit/>
          </a:bodyPr>
          <a:lstStyle/>
          <a:p>
            <a:r>
              <a:rPr lang="en-IN" dirty="0" smtClean="0">
                <a:solidFill>
                  <a:srgbClr val="0070C0"/>
                </a:solidFill>
              </a:rPr>
              <a:t>1.org.testng.asserts.SoftAssert;</a:t>
            </a:r>
          </a:p>
          <a:p>
            <a:r>
              <a:rPr lang="en-IN" dirty="0" smtClean="0"/>
              <a:t>The first step is to create an instance of SoftAssert class.</a:t>
            </a:r>
          </a:p>
          <a:p>
            <a:endParaRPr lang="en-IN" dirty="0" smtClean="0"/>
          </a:p>
          <a:p>
            <a:r>
              <a:rPr lang="en-IN" dirty="0" smtClean="0">
                <a:solidFill>
                  <a:srgbClr val="0070C0"/>
                </a:solidFill>
              </a:rPr>
              <a:t>2.SoftAssert softAssertion = new SoftAssert();</a:t>
            </a:r>
          </a:p>
          <a:p>
            <a:r>
              <a:rPr lang="en-IN" dirty="0" smtClean="0"/>
              <a:t>After this, we can use this softAssert variable instead of hard assert.</a:t>
            </a:r>
          </a:p>
          <a:p>
            <a:endParaRPr lang="en-IN" dirty="0" smtClean="0"/>
          </a:p>
          <a:p>
            <a:r>
              <a:rPr lang="en-IN" dirty="0" smtClean="0"/>
              <a:t>3.softAssertion.assertEquals(expectedTitle, actualTitle, "Incorrect page title");</a:t>
            </a:r>
            <a:endParaRPr lang="en-IN" dirty="0"/>
          </a:p>
        </p:txBody>
      </p:sp>
    </p:spTree>
    <p:extLst>
      <p:ext uri="{BB962C8B-B14F-4D97-AF65-F5344CB8AC3E}">
        <p14:creationId xmlns:p14="http://schemas.microsoft.com/office/powerpoint/2010/main" val="326582107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Tree>
    <p:extLst>
      <p:ext uri="{BB962C8B-B14F-4D97-AF65-F5344CB8AC3E}">
        <p14:creationId xmlns:p14="http://schemas.microsoft.com/office/powerpoint/2010/main" val="8506160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Tree>
    <p:extLst>
      <p:ext uri="{BB962C8B-B14F-4D97-AF65-F5344CB8AC3E}">
        <p14:creationId xmlns:p14="http://schemas.microsoft.com/office/powerpoint/2010/main" val="1631317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7394</TotalTime>
  <Words>2401</Words>
  <Application>Microsoft Office PowerPoint</Application>
  <PresentationFormat>Widescreen</PresentationFormat>
  <Paragraphs>381</Paragraphs>
  <Slides>91</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4</vt:i4>
      </vt:variant>
      <vt:variant>
        <vt:lpstr>Slide Titles</vt:lpstr>
      </vt:variant>
      <vt:variant>
        <vt:i4>91</vt:i4>
      </vt:variant>
    </vt:vector>
  </HeadingPairs>
  <TitlesOfParts>
    <vt:vector size="106" baseType="lpstr">
      <vt:lpstr>Arial</vt:lpstr>
      <vt:lpstr>Calibri</vt:lpstr>
      <vt:lpstr>Calibri Light</vt:lpstr>
      <vt:lpstr>Georgia</vt:lpstr>
      <vt:lpstr>Georgia</vt:lpstr>
      <vt:lpstr>inherit</vt:lpstr>
      <vt:lpstr>Monaco</vt:lpstr>
      <vt:lpstr>Montserrat</vt:lpstr>
      <vt:lpstr>Open Sans</vt:lpstr>
      <vt:lpstr>Source Code Pro</vt:lpstr>
      <vt:lpstr>Office Theme</vt:lpstr>
      <vt:lpstr>Acrobat Document</vt:lpstr>
      <vt:lpstr>Package</vt:lpstr>
      <vt:lpstr>Adobe Acrobat Document</vt:lpstr>
      <vt:lpstr>Microsoft Excel Worksheet</vt:lpstr>
      <vt:lpstr>TestNG Annotations </vt:lpstr>
      <vt:lpstr>PowerPoint Presentation</vt:lpstr>
      <vt:lpstr>PowerPoint Presentation</vt:lpstr>
      <vt:lpstr>Execution process is as follows: </vt:lpstr>
      <vt:lpstr>Assertions in TestNG </vt:lpstr>
      <vt:lpstr>PowerPoint Presentation</vt:lpstr>
      <vt:lpstr>Hard Assert and Soft Assert in TestNG </vt:lpstr>
      <vt:lpstr>PowerPoint Presentation</vt:lpstr>
      <vt:lpstr>What is Soft Assert? </vt:lpstr>
      <vt:lpstr>PowerPoint Presentation</vt:lpstr>
      <vt:lpstr>PowerPoint Presentation</vt:lpstr>
      <vt:lpstr>Run TestNG tests from Command Line </vt:lpstr>
      <vt:lpstr>PowerPoint Presentation</vt:lpstr>
      <vt:lpstr>Also download hamcrest All-- jar </vt:lpstr>
      <vt:lpstr>The below commands are used to execute the ‘testng.xml’ file from the command line. First, we need to go the place where the pom.xml of the project is placed. Then use the mvn compile test to compile the code and execute the TestNG tests.</vt:lpstr>
      <vt:lpstr>PowerPoint Presentation</vt:lpstr>
      <vt:lpstr>PowerPoint Presentation</vt:lpstr>
      <vt:lpstr>Execute Testng.xml using batch file </vt:lpstr>
      <vt:lpstr>PowerPoint Presentation</vt:lpstr>
      <vt:lpstr>How to create a batch file?</vt:lpstr>
      <vt:lpstr>How to pass Parameters in TestNG </vt:lpstr>
      <vt:lpstr>Let us explain how we can use parameters. To start with, add the below dependencies to the POM.xml in the case of the Maven project.</vt:lpstr>
      <vt:lpstr>Implementation Steps </vt:lpstr>
      <vt:lpstr>PowerPoint Presentation</vt:lpstr>
      <vt:lpstr>How to prioritize Selenium Test Cases using TestNG Feature </vt:lpstr>
      <vt:lpstr>PowerPoint Presentation</vt:lpstr>
      <vt:lpstr>The output of the above program is</vt:lpstr>
      <vt:lpstr>How to disable Selenium Test Cases using TestNG Feature – @Ignore </vt:lpstr>
      <vt:lpstr>PowerPoint Presentation</vt:lpstr>
      <vt:lpstr>@Ignore Annotation </vt:lpstr>
      <vt:lpstr>PowerPoint Presentation</vt:lpstr>
      <vt:lpstr>Ignore a Class</vt:lpstr>
      <vt:lpstr>PowerPoint Presentation</vt:lpstr>
      <vt:lpstr>How to create dependency between Selenium Test Cases using TestNG </vt:lpstr>
      <vt:lpstr>PowerPoint Presentation</vt:lpstr>
      <vt:lpstr>PowerPoint Presentation</vt:lpstr>
      <vt:lpstr>TestNG – How to group Tests in Selenium using TestNG </vt:lpstr>
      <vt:lpstr>PowerPoint Presentation</vt:lpstr>
      <vt:lpstr>Groups of Groups</vt:lpstr>
      <vt:lpstr>PowerPoint Presentation</vt:lpstr>
      <vt:lpstr>InvocationCount in TestNG </vt:lpstr>
      <vt:lpstr>PowerPoint Presentation</vt:lpstr>
      <vt:lpstr>PowerPoint Presentation</vt:lpstr>
      <vt:lpstr>TestNG Framework: How to run Parallel Tests in Selenium with TestNG </vt:lpstr>
      <vt:lpstr>PowerPoint Presentation</vt:lpstr>
      <vt:lpstr>PowerPoint Presentation</vt:lpstr>
      <vt:lpstr>PowerPoint Presentation</vt:lpstr>
      <vt:lpstr>Run Tests Sequentially</vt:lpstr>
      <vt:lpstr>Cross Browser Testing using Selenium and TestNG </vt:lpstr>
      <vt:lpstr>Why do we need to perform cross browser testing? </vt:lpstr>
      <vt:lpstr>PowerPoint Presentation</vt:lpstr>
      <vt:lpstr>PowerPoint Presentation</vt:lpstr>
      <vt:lpstr>PowerPoint Presentation</vt:lpstr>
      <vt:lpstr>Screenshot of Failed Test Cases in Selenium WebDriver </vt:lpstr>
      <vt:lpstr>PowerPoint Presentation</vt:lpstr>
      <vt:lpstr>TestNG Listeners in Selenium </vt:lpstr>
      <vt:lpstr>ITestListener has the following methods</vt:lpstr>
      <vt:lpstr>PowerPoint Presentation</vt:lpstr>
      <vt:lpstr>PowerPoint Presentation</vt:lpstr>
      <vt:lpstr>PowerPoint Presentation</vt:lpstr>
      <vt:lpstr>How to Retry failed tests in TestNG – IRetryAnalyzer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DataProviders in TestNG </vt:lpstr>
      <vt:lpstr>PowerPoint Presentation</vt:lpstr>
      <vt:lpstr>PowerPoint Presentation</vt:lpstr>
      <vt:lpstr>Inheriting DataProvider in TestNG</vt:lpstr>
      <vt:lpstr>PowerPoint Presentation</vt:lpstr>
      <vt:lpstr>PowerPoint Presentation</vt:lpstr>
      <vt:lpstr>Passing Multiple Parameter Values in TestNG DataProviders</vt:lpstr>
      <vt:lpstr>PowerPoint Presentation</vt:lpstr>
      <vt:lpstr>DataProvider in TestNG using Excel </vt:lpstr>
      <vt:lpstr>PowerPoint Presentation</vt:lpstr>
      <vt:lpstr>PowerPoint Presentation</vt:lpstr>
      <vt:lpstr>Parallel testing of DataProviders in TestNG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TestNG Annotations </dc:title>
  <dc:creator>Microsoft account</dc:creator>
  <cp:lastModifiedBy>Microsoft account</cp:lastModifiedBy>
  <cp:revision>91</cp:revision>
  <dcterms:created xsi:type="dcterms:W3CDTF">2023-07-11T04:58:34Z</dcterms:created>
  <dcterms:modified xsi:type="dcterms:W3CDTF">2023-07-17T05:48:39Z</dcterms:modified>
</cp:coreProperties>
</file>